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06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Default Extension="jpeg" ContentType="image/jpeg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744" r:id="rId9"/>
    <p:sldMasterId id="2147483756" r:id="rId10"/>
    <p:sldMasterId id="2147483768" r:id="rId11"/>
  </p:sldMasterIdLst>
  <p:sldIdLst>
    <p:sldId id="256" r:id="rId12"/>
    <p:sldId id="277" r:id="rId13"/>
    <p:sldId id="294" r:id="rId14"/>
    <p:sldId id="278" r:id="rId15"/>
    <p:sldId id="279" r:id="rId16"/>
    <p:sldId id="280" r:id="rId17"/>
    <p:sldId id="281" r:id="rId18"/>
    <p:sldId id="282" r:id="rId19"/>
    <p:sldId id="283" r:id="rId20"/>
    <p:sldId id="293" r:id="rId21"/>
    <p:sldId id="284" r:id="rId22"/>
    <p:sldId id="286" r:id="rId23"/>
    <p:sldId id="287" r:id="rId24"/>
    <p:sldId id="288" r:id="rId25"/>
    <p:sldId id="289" r:id="rId26"/>
    <p:sldId id="290" r:id="rId27"/>
    <p:sldId id="291" r:id="rId28"/>
    <p:sldId id="292" r:id="rId29"/>
    <p:sldId id="258" r:id="rId30"/>
    <p:sldId id="259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4242"/>
    <a:srgbClr val="1356A2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79" d="100"/>
          <a:sy n="79" d="100"/>
        </p:scale>
        <p:origin x="-90" y="-6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/>
              <a:pPr/>
              <a:t>1/22/2014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54405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/>
              <a:pPr/>
              <a:t>1/22/2014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9008702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440596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4184116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861242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6874389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9762960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971561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585324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1597779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3183229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90087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/>
              <a:pPr/>
              <a:t>1/22/2014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2835133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2835133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440596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4184116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861242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6874389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9762960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971561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585324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1597779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318322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440596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9008702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283513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418411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86124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687438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976296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97156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5853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15977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/>
              <a:pPr/>
              <a:t>1/22/2014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418411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318322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900870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283513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44059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418411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86124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687438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976296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97156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5853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/>
              <a:pPr/>
              <a:t>1/22/2014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986124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1597779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318322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9008702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2835133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44059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4184116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86124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6874389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9762960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971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/>
              <a:pPr/>
              <a:t>1/22/2014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6874389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585324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1597779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3183229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9008702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2835133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440596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4184116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861242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687438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97629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/>
              <a:pPr/>
              <a:t>1/22/2014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9762960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971561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585324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1597779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3183229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9008702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2835133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440596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4184116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861242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68743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/>
              <a:pPr/>
              <a:t>1/22/2014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0971561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9762960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971561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585324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1597779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3183229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9008702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2835133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440596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4184116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8612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/>
              <a:pPr/>
              <a:t>1/22/2014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0585324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6874389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9762960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971561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585324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1597779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3183229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9008702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2835133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440596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41841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/>
              <a:pPr/>
              <a:t>1/22/2014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1597779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861242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6874389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9762960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971561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585324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159777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3183229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9008702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2835133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4405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/>
              <a:pPr/>
              <a:t>1/22/2014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3183229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4184116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861242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6874389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9762960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971561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585324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1597779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3183229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9008702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28351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64309-FFCE-45DB-A6F7-3DCBCE525FF8}" type="datetimeFigureOut">
              <a:rPr lang="en-US" smtClean="0"/>
              <a:pPr/>
              <a:t>1/22/2014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7A066-2398-4508-98AA-020D9FD0C4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04778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778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778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778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778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778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778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778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778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778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64309-FFCE-45DB-A6F7-3DCBCE525FF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7A066-2398-4508-98AA-020D9FD0C4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778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steve.schmalz@rsa.com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01.xml"/><Relationship Id="rId5" Type="http://schemas.openxmlformats.org/officeDocument/2006/relationships/hyperlink" Target="mailto:Janet.busch@x9.org" TargetMode="External"/><Relationship Id="rId4" Type="http://schemas.openxmlformats.org/officeDocument/2006/relationships/hyperlink" Target="mailto:terence@voltage.com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0" y="1923640"/>
            <a:ext cx="9144000" cy="951534"/>
          </a:xfrm>
        </p:spPr>
        <p:txBody>
          <a:bodyPr>
            <a:normAutofit/>
          </a:bodyPr>
          <a:lstStyle/>
          <a:p>
            <a:pPr algn="l"/>
            <a:r>
              <a:rPr lang="en-US" sz="5400" dirty="0" smtClean="0"/>
              <a:t>ANSI X9.119</a:t>
            </a:r>
            <a:endParaRPr lang="en-US" sz="5500" dirty="0">
              <a:solidFill>
                <a:srgbClr val="1356A2"/>
              </a:solidFill>
              <a:ea typeface="Roboto" panose="02000000000000000000" pitchFamily="2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561708" y="2744198"/>
            <a:ext cx="9144000" cy="1655762"/>
          </a:xfrm>
        </p:spPr>
        <p:txBody>
          <a:bodyPr>
            <a:normAutofit fontScale="32500" lnSpcReduction="20000"/>
          </a:bodyPr>
          <a:lstStyle/>
          <a:p>
            <a:endParaRPr lang="en-US" sz="1600" dirty="0" smtClean="0"/>
          </a:p>
          <a:p>
            <a:r>
              <a:rPr lang="en-US" sz="5500" b="1" dirty="0" smtClean="0"/>
              <a:t>Part 2: Using Tokenization Methods</a:t>
            </a:r>
          </a:p>
          <a:p>
            <a:endParaRPr lang="en-US" sz="5500" b="1" dirty="0" smtClean="0"/>
          </a:p>
          <a:p>
            <a:r>
              <a:rPr lang="en-US" sz="5500" b="1" i="1" dirty="0" smtClean="0"/>
              <a:t>Terence Spies, </a:t>
            </a:r>
            <a:r>
              <a:rPr lang="en-US" sz="5500" b="1" i="1" dirty="0" smtClean="0"/>
              <a:t>Chair X9F1 Work Group</a:t>
            </a:r>
            <a:endParaRPr lang="en-US" sz="5500" b="1" i="1" dirty="0" smtClean="0"/>
          </a:p>
          <a:p>
            <a:r>
              <a:rPr lang="en-US" sz="5500" b="1" i="1" dirty="0" smtClean="0"/>
              <a:t>Steve Schmalz, </a:t>
            </a:r>
            <a:r>
              <a:rPr lang="en-US" sz="5500" b="1" i="1" dirty="0" smtClean="0"/>
              <a:t>X9F6 Member and X9.119-2 Document Editor</a:t>
            </a:r>
            <a:endParaRPr lang="en-US" sz="5500" b="1" i="1" dirty="0" smtClean="0"/>
          </a:p>
          <a:p>
            <a:pPr algn="l"/>
            <a:r>
              <a:rPr lang="en-US" sz="1600" dirty="0" smtClean="0">
                <a:solidFill>
                  <a:srgbClr val="424242"/>
                </a:solidFill>
              </a:rPr>
              <a:t>. </a:t>
            </a:r>
            <a:endParaRPr lang="en-US" sz="1600" dirty="0">
              <a:solidFill>
                <a:srgbClr val="424242"/>
              </a:solidFill>
            </a:endParaRPr>
          </a:p>
        </p:txBody>
      </p:sp>
      <p:sp>
        <p:nvSpPr>
          <p:cNvPr id="6" name="Subtitle 4"/>
          <p:cNvSpPr txBox="1">
            <a:spLocks/>
          </p:cNvSpPr>
          <p:nvPr/>
        </p:nvSpPr>
        <p:spPr>
          <a:xfrm>
            <a:off x="6787297" y="6591902"/>
            <a:ext cx="5428269" cy="289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Copyright © 2013 Accredited Standards Committee X9, Inc. All rights reserved.</a:t>
            </a:r>
            <a:endParaRPr lang="en-US" sz="9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00011" y="4884821"/>
            <a:ext cx="58473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+mj-lt"/>
              </a:rPr>
              <a:t>Terence Spies, CTO, Voltage</a:t>
            </a:r>
          </a:p>
          <a:p>
            <a:r>
              <a:rPr lang="en-US" sz="1600" b="1" dirty="0" smtClean="0">
                <a:latin typeface="+mj-lt"/>
              </a:rPr>
              <a:t>Steve Schmalz, Solution Architect, RSA the Security Division of EMC</a:t>
            </a:r>
            <a:endParaRPr lang="en-US" sz="1600" b="1" dirty="0"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7264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753" y="1135567"/>
            <a:ext cx="10515600" cy="67182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Questions for You, Our Audience</a:t>
            </a:r>
            <a:endParaRPr lang="en-US" dirty="0">
              <a:solidFill>
                <a:srgbClr val="1356A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64063" y="1894114"/>
            <a:ext cx="9839812" cy="3422606"/>
          </a:xfrm>
        </p:spPr>
        <p:txBody>
          <a:bodyPr>
            <a:noAutofit/>
          </a:bodyPr>
          <a:lstStyle/>
          <a:p>
            <a:endParaRPr lang="en-US" dirty="0" smtClean="0"/>
          </a:p>
          <a:p>
            <a:r>
              <a:rPr lang="en-US" sz="3200" dirty="0" smtClean="0"/>
              <a:t>Do you use tokenization in your organization? </a:t>
            </a:r>
          </a:p>
          <a:p>
            <a:r>
              <a:rPr lang="en-US" sz="3200" dirty="0" smtClean="0"/>
              <a:t>If so do you know what motivated you to adopt this technology?</a:t>
            </a:r>
          </a:p>
          <a:p>
            <a:r>
              <a:rPr lang="en-US" sz="3200" dirty="0" smtClean="0"/>
              <a:t>If  you use tokenization, do you use it internally or as a service from an Acquirer?</a:t>
            </a:r>
            <a:endParaRPr lang="en-US" sz="3200" dirty="0"/>
          </a:p>
        </p:txBody>
      </p:sp>
      <p:sp>
        <p:nvSpPr>
          <p:cNvPr id="5" name="Subtitle 4"/>
          <p:cNvSpPr txBox="1">
            <a:spLocks/>
          </p:cNvSpPr>
          <p:nvPr/>
        </p:nvSpPr>
        <p:spPr>
          <a:xfrm>
            <a:off x="6787297" y="6591902"/>
            <a:ext cx="5428269" cy="289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Copyright © 2013 Accredited Standards Committee X9, Inc. All rights reserved.</a:t>
            </a:r>
            <a:endParaRPr lang="en-US" sz="900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615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753" y="1135567"/>
            <a:ext cx="10515600" cy="67182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Encryption </a:t>
            </a:r>
            <a:r>
              <a:rPr lang="en-US" dirty="0" err="1" smtClean="0"/>
              <a:t>vs</a:t>
            </a:r>
            <a:r>
              <a:rPr lang="en-US" dirty="0" smtClean="0"/>
              <a:t> Tokenization</a:t>
            </a:r>
            <a:endParaRPr lang="en-US" dirty="0">
              <a:solidFill>
                <a:srgbClr val="1356A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64063" y="1894114"/>
            <a:ext cx="9839812" cy="3422606"/>
          </a:xfrm>
        </p:spPr>
        <p:txBody>
          <a:bodyPr>
            <a:noAutofit/>
          </a:bodyPr>
          <a:lstStyle/>
          <a:p>
            <a:r>
              <a:rPr lang="en-US" dirty="0" smtClean="0"/>
              <a:t>Architecturally, Encryption is typically used between two entities.  Tokenization is used for persistently stored values.</a:t>
            </a:r>
          </a:p>
          <a:p>
            <a:r>
              <a:rPr lang="en-US" dirty="0" smtClean="0"/>
              <a:t>One common design pattern:  encryption between the POS and host, with a token emitted from host in response.</a:t>
            </a:r>
          </a:p>
        </p:txBody>
      </p:sp>
      <p:sp>
        <p:nvSpPr>
          <p:cNvPr id="5" name="Subtitle 4"/>
          <p:cNvSpPr txBox="1">
            <a:spLocks/>
          </p:cNvSpPr>
          <p:nvPr/>
        </p:nvSpPr>
        <p:spPr>
          <a:xfrm>
            <a:off x="6787297" y="6591902"/>
            <a:ext cx="5428269" cy="289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Copyright © 2013 Accredited Standards Committee X9, Inc. All rights reserved.</a:t>
            </a:r>
            <a:endParaRPr lang="en-US" sz="900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615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6610" y="195042"/>
            <a:ext cx="8923390" cy="67182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    The Tokenization Model</a:t>
            </a:r>
            <a:endParaRPr lang="en-US" dirty="0">
              <a:solidFill>
                <a:srgbClr val="1356A2"/>
              </a:solidFill>
            </a:endParaRPr>
          </a:p>
        </p:txBody>
      </p:sp>
      <p:sp>
        <p:nvSpPr>
          <p:cNvPr id="5" name="Subtitle 4"/>
          <p:cNvSpPr txBox="1">
            <a:spLocks/>
          </p:cNvSpPr>
          <p:nvPr/>
        </p:nvSpPr>
        <p:spPr>
          <a:xfrm>
            <a:off x="6787297" y="6591902"/>
            <a:ext cx="5428269" cy="289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Copyright © 2013 Accredited Standards Committee X9, Inc. All rights reserved.</a:t>
            </a:r>
            <a:endParaRPr lang="en-US" sz="900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7" name="Group 36"/>
          <p:cNvGrpSpPr/>
          <p:nvPr/>
        </p:nvGrpSpPr>
        <p:grpSpPr>
          <a:xfrm>
            <a:off x="4230914" y="981891"/>
            <a:ext cx="3169920" cy="4678680"/>
            <a:chOff x="3124200" y="1295400"/>
            <a:chExt cx="2377440" cy="4678680"/>
          </a:xfrm>
        </p:grpSpPr>
        <p:sp>
          <p:nvSpPr>
            <p:cNvPr id="8" name="Rectangle 7"/>
            <p:cNvSpPr/>
            <p:nvPr/>
          </p:nvSpPr>
          <p:spPr>
            <a:xfrm>
              <a:off x="3124200" y="1295400"/>
              <a:ext cx="2377440" cy="2743200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3124200" y="1676400"/>
              <a:ext cx="237744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3276600" y="1295400"/>
              <a:ext cx="15917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Tokenization Service</a:t>
              </a:r>
              <a:endParaRPr lang="en-US" b="1" dirty="0"/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3352800" y="1905000"/>
              <a:ext cx="1920240" cy="1280160"/>
            </a:xfrm>
            <a:prstGeom prst="round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28"/>
            <p:cNvGrpSpPr/>
            <p:nvPr/>
          </p:nvGrpSpPr>
          <p:grpSpPr>
            <a:xfrm>
              <a:off x="3352800" y="3429000"/>
              <a:ext cx="1920240" cy="457200"/>
              <a:chOff x="3352800" y="3429000"/>
              <a:chExt cx="1920240" cy="457200"/>
            </a:xfrm>
          </p:grpSpPr>
          <p:sp>
            <p:nvSpPr>
              <p:cNvPr id="31" name="Rounded Rectangle 30"/>
              <p:cNvSpPr/>
              <p:nvPr/>
            </p:nvSpPr>
            <p:spPr>
              <a:xfrm>
                <a:off x="3352800" y="3429000"/>
                <a:ext cx="1920240" cy="457200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3590028" y="3505200"/>
                <a:ext cx="142337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600" dirty="0" smtClean="0"/>
                  <a:t>Access Control Rules</a:t>
                </a:r>
                <a:endParaRPr lang="en-US" sz="1600" dirty="0"/>
              </a:p>
            </p:txBody>
          </p:sp>
        </p:grpSp>
        <p:sp>
          <p:nvSpPr>
            <p:cNvPr id="13" name="Oval 12"/>
            <p:cNvSpPr/>
            <p:nvPr/>
          </p:nvSpPr>
          <p:spPr>
            <a:xfrm>
              <a:off x="3505200" y="2438400"/>
              <a:ext cx="822960" cy="640080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4343400" y="2438400"/>
              <a:ext cx="822960" cy="640080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924902" y="1905000"/>
              <a:ext cx="84152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 smtClean="0"/>
                <a:t>Tokenization</a:t>
              </a:r>
            </a:p>
            <a:p>
              <a:pPr algn="ctr"/>
              <a:r>
                <a:rPr lang="en-US" sz="1400" b="1" dirty="0" smtClean="0"/>
                <a:t>Algorithm</a:t>
              </a:r>
              <a:endParaRPr lang="en-US" sz="1400" b="1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661574" y="2514600"/>
              <a:ext cx="48104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/>
                <a:t>Secret</a:t>
              </a:r>
            </a:p>
            <a:p>
              <a:pPr algn="ctr"/>
              <a:r>
                <a:rPr lang="en-US" sz="1400" dirty="0" smtClean="0"/>
                <a:t>Data</a:t>
              </a:r>
              <a:endParaRPr lang="en-US" sz="14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343400" y="2514600"/>
              <a:ext cx="838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Random</a:t>
              </a:r>
            </a:p>
            <a:p>
              <a:pPr algn="ctr"/>
              <a:r>
                <a:rPr lang="en-US" sz="1400" dirty="0" smtClean="0"/>
                <a:t>Mapper</a:t>
              </a:r>
              <a:endParaRPr lang="en-US" sz="1400" dirty="0"/>
            </a:p>
          </p:txBody>
        </p:sp>
        <p:sp>
          <p:nvSpPr>
            <p:cNvPr id="18" name="Down Arrow 17"/>
            <p:cNvSpPr/>
            <p:nvPr/>
          </p:nvSpPr>
          <p:spPr>
            <a:xfrm>
              <a:off x="4724400" y="4038600"/>
              <a:ext cx="274320" cy="82296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Up Arrow 18"/>
            <p:cNvSpPr/>
            <p:nvPr/>
          </p:nvSpPr>
          <p:spPr>
            <a:xfrm>
              <a:off x="3657600" y="4038600"/>
              <a:ext cx="274320" cy="822960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" name="Group 23"/>
            <p:cNvGrpSpPr/>
            <p:nvPr/>
          </p:nvGrpSpPr>
          <p:grpSpPr>
            <a:xfrm>
              <a:off x="4419600" y="4267200"/>
              <a:ext cx="822960" cy="381000"/>
              <a:chOff x="6248400" y="990600"/>
              <a:chExt cx="822960" cy="381000"/>
            </a:xfrm>
          </p:grpSpPr>
          <p:sp>
            <p:nvSpPr>
              <p:cNvPr id="29" name="Oval 22"/>
              <p:cNvSpPr/>
              <p:nvPr/>
            </p:nvSpPr>
            <p:spPr>
              <a:xfrm>
                <a:off x="6248400" y="990600"/>
                <a:ext cx="822960" cy="381000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TextBox 21"/>
              <p:cNvSpPr txBox="1"/>
              <p:nvPr/>
            </p:nvSpPr>
            <p:spPr>
              <a:xfrm>
                <a:off x="6248400" y="990600"/>
                <a:ext cx="7924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/>
                  <a:t> Token</a:t>
                </a:r>
                <a:endParaRPr lang="en-US" b="1" dirty="0"/>
              </a:p>
            </p:txBody>
          </p:sp>
        </p:grpSp>
        <p:grpSp>
          <p:nvGrpSpPr>
            <p:cNvPr id="21" name="Group 24"/>
            <p:cNvGrpSpPr/>
            <p:nvPr/>
          </p:nvGrpSpPr>
          <p:grpSpPr>
            <a:xfrm>
              <a:off x="3276600" y="4267200"/>
              <a:ext cx="1066800" cy="381000"/>
              <a:chOff x="6096000" y="990600"/>
              <a:chExt cx="1066800" cy="381000"/>
            </a:xfrm>
          </p:grpSpPr>
          <p:sp>
            <p:nvSpPr>
              <p:cNvPr id="27" name="Oval 26"/>
              <p:cNvSpPr/>
              <p:nvPr/>
            </p:nvSpPr>
            <p:spPr>
              <a:xfrm>
                <a:off x="6248400" y="990600"/>
                <a:ext cx="822960" cy="381000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6096000" y="990600"/>
                <a:ext cx="1066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 smtClean="0"/>
                  <a:t> USV* </a:t>
                </a:r>
                <a:endParaRPr lang="en-US" b="1" dirty="0"/>
              </a:p>
            </p:txBody>
          </p:sp>
        </p:grpSp>
        <p:sp>
          <p:nvSpPr>
            <p:cNvPr id="22" name="Rectangle 21"/>
            <p:cNvSpPr/>
            <p:nvPr/>
          </p:nvSpPr>
          <p:spPr>
            <a:xfrm>
              <a:off x="3124200" y="4876800"/>
              <a:ext cx="2377440" cy="1097280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3" name="Group 29"/>
            <p:cNvGrpSpPr/>
            <p:nvPr/>
          </p:nvGrpSpPr>
          <p:grpSpPr>
            <a:xfrm>
              <a:off x="3352800" y="4953000"/>
              <a:ext cx="1920240" cy="457200"/>
              <a:chOff x="3352800" y="3429000"/>
              <a:chExt cx="1920240" cy="457200"/>
            </a:xfrm>
          </p:grpSpPr>
          <p:sp>
            <p:nvSpPr>
              <p:cNvPr id="25" name="Rounded Rectangle 24"/>
              <p:cNvSpPr/>
              <p:nvPr/>
            </p:nvSpPr>
            <p:spPr>
              <a:xfrm>
                <a:off x="3352800" y="3429000"/>
                <a:ext cx="1920240" cy="457200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3590028" y="3505200"/>
                <a:ext cx="142337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600" dirty="0" smtClean="0"/>
                  <a:t>Access Control Rules</a:t>
                </a:r>
                <a:endParaRPr lang="en-US" sz="1600" dirty="0"/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3878993" y="5486400"/>
              <a:ext cx="9546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 smtClean="0"/>
                <a:t>Application</a:t>
              </a:r>
              <a:endParaRPr lang="en-US" b="1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245615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6610" y="195042"/>
            <a:ext cx="8923390" cy="67182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           Generic Attacks</a:t>
            </a:r>
            <a:endParaRPr lang="en-US" dirty="0">
              <a:solidFill>
                <a:srgbClr val="1356A2"/>
              </a:solidFill>
            </a:endParaRPr>
          </a:p>
        </p:txBody>
      </p:sp>
      <p:sp>
        <p:nvSpPr>
          <p:cNvPr id="5" name="Subtitle 4"/>
          <p:cNvSpPr txBox="1">
            <a:spLocks/>
          </p:cNvSpPr>
          <p:nvPr/>
        </p:nvSpPr>
        <p:spPr>
          <a:xfrm>
            <a:off x="6787297" y="6591902"/>
            <a:ext cx="5428269" cy="289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Copyright © 2013 Accredited Standards Committee X9, Inc. All rights reserved.</a:t>
            </a:r>
            <a:endParaRPr lang="en-US" sz="900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33" name="Group 82"/>
          <p:cNvGrpSpPr/>
          <p:nvPr/>
        </p:nvGrpSpPr>
        <p:grpSpPr>
          <a:xfrm>
            <a:off x="1844766" y="992777"/>
            <a:ext cx="8749800" cy="4678680"/>
            <a:chOff x="1295400" y="838200"/>
            <a:chExt cx="6562350" cy="4678680"/>
          </a:xfrm>
        </p:grpSpPr>
        <p:grpSp>
          <p:nvGrpSpPr>
            <p:cNvPr id="34" name="Group 1"/>
            <p:cNvGrpSpPr/>
            <p:nvPr/>
          </p:nvGrpSpPr>
          <p:grpSpPr>
            <a:xfrm>
              <a:off x="3352800" y="838200"/>
              <a:ext cx="2377440" cy="4678680"/>
              <a:chOff x="3124200" y="1295400"/>
              <a:chExt cx="2377440" cy="4678680"/>
            </a:xfrm>
          </p:grpSpPr>
          <p:sp>
            <p:nvSpPr>
              <p:cNvPr id="64" name="Rectangle 2"/>
              <p:cNvSpPr/>
              <p:nvPr/>
            </p:nvSpPr>
            <p:spPr>
              <a:xfrm>
                <a:off x="3124200" y="1295400"/>
                <a:ext cx="2377440" cy="2743200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5" name="Straight Connector 3"/>
              <p:cNvCxnSpPr/>
              <p:nvPr/>
            </p:nvCxnSpPr>
            <p:spPr>
              <a:xfrm>
                <a:off x="3124200" y="1676400"/>
                <a:ext cx="2377440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TextBox 4"/>
              <p:cNvSpPr txBox="1"/>
              <p:nvPr/>
            </p:nvSpPr>
            <p:spPr>
              <a:xfrm>
                <a:off x="3276600" y="1295400"/>
                <a:ext cx="15917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Tokenization Service</a:t>
                </a:r>
                <a:endParaRPr lang="en-US" b="1" dirty="0"/>
              </a:p>
            </p:txBody>
          </p:sp>
          <p:sp>
            <p:nvSpPr>
              <p:cNvPr id="67" name="Rounded Rectangle 5"/>
              <p:cNvSpPr/>
              <p:nvPr/>
            </p:nvSpPr>
            <p:spPr>
              <a:xfrm>
                <a:off x="3352800" y="1905000"/>
                <a:ext cx="1920240" cy="1280160"/>
              </a:xfrm>
              <a:prstGeom prst="round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8" name="Group 28"/>
              <p:cNvGrpSpPr/>
              <p:nvPr/>
            </p:nvGrpSpPr>
            <p:grpSpPr>
              <a:xfrm>
                <a:off x="3352800" y="3429000"/>
                <a:ext cx="1920240" cy="457200"/>
                <a:chOff x="3352800" y="3429000"/>
                <a:chExt cx="1920240" cy="457200"/>
              </a:xfrm>
            </p:grpSpPr>
            <p:sp>
              <p:nvSpPr>
                <p:cNvPr id="87" name="Rounded Rectangle 25"/>
                <p:cNvSpPr/>
                <p:nvPr/>
              </p:nvSpPr>
              <p:spPr>
                <a:xfrm>
                  <a:off x="3352800" y="3429000"/>
                  <a:ext cx="1920240" cy="457200"/>
                </a:xfrm>
                <a:prstGeom prst="round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TextBox 26"/>
                <p:cNvSpPr txBox="1"/>
                <p:nvPr/>
              </p:nvSpPr>
              <p:spPr>
                <a:xfrm>
                  <a:off x="3590028" y="3505200"/>
                  <a:ext cx="1423370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600" dirty="0" smtClean="0"/>
                    <a:t>Access Control Rules</a:t>
                  </a:r>
                  <a:endParaRPr lang="en-US" sz="1600" dirty="0"/>
                </a:p>
              </p:txBody>
            </p:sp>
          </p:grpSp>
          <p:sp>
            <p:nvSpPr>
              <p:cNvPr id="69" name="Oval 7"/>
              <p:cNvSpPr/>
              <p:nvPr/>
            </p:nvSpPr>
            <p:spPr>
              <a:xfrm>
                <a:off x="3505200" y="2438400"/>
                <a:ext cx="822960" cy="640080"/>
              </a:xfrm>
              <a:prstGeom prst="ellipse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Oval 8"/>
              <p:cNvSpPr/>
              <p:nvPr/>
            </p:nvSpPr>
            <p:spPr>
              <a:xfrm>
                <a:off x="4343400" y="2438400"/>
                <a:ext cx="822960" cy="640080"/>
              </a:xfrm>
              <a:prstGeom prst="ellipse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TextBox 9"/>
              <p:cNvSpPr txBox="1"/>
              <p:nvPr/>
            </p:nvSpPr>
            <p:spPr>
              <a:xfrm>
                <a:off x="3924902" y="1905000"/>
                <a:ext cx="84152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b="1" dirty="0" smtClean="0"/>
                  <a:t>Tokenization</a:t>
                </a:r>
              </a:p>
              <a:p>
                <a:pPr algn="ctr"/>
                <a:r>
                  <a:rPr lang="en-US" sz="1400" b="1" dirty="0" smtClean="0"/>
                  <a:t>Algorithm</a:t>
                </a:r>
                <a:endParaRPr lang="en-US" sz="1400" b="1" dirty="0"/>
              </a:p>
            </p:txBody>
          </p:sp>
          <p:sp>
            <p:nvSpPr>
              <p:cNvPr id="72" name="TextBox 10"/>
              <p:cNvSpPr txBox="1"/>
              <p:nvPr/>
            </p:nvSpPr>
            <p:spPr>
              <a:xfrm>
                <a:off x="3661574" y="2514600"/>
                <a:ext cx="481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dirty="0" smtClean="0"/>
                  <a:t>Secret</a:t>
                </a:r>
              </a:p>
              <a:p>
                <a:pPr algn="ctr"/>
                <a:r>
                  <a:rPr lang="en-US" sz="1400" dirty="0" smtClean="0"/>
                  <a:t>Data</a:t>
                </a:r>
                <a:endParaRPr lang="en-US" sz="1400" dirty="0"/>
              </a:p>
            </p:txBody>
          </p:sp>
          <p:sp>
            <p:nvSpPr>
              <p:cNvPr id="73" name="TextBox 11"/>
              <p:cNvSpPr txBox="1"/>
              <p:nvPr/>
            </p:nvSpPr>
            <p:spPr>
              <a:xfrm>
                <a:off x="4343400" y="2514600"/>
                <a:ext cx="838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 smtClean="0"/>
                  <a:t>Random</a:t>
                </a:r>
              </a:p>
              <a:p>
                <a:pPr algn="ctr"/>
                <a:r>
                  <a:rPr lang="en-US" sz="1400" dirty="0" smtClean="0"/>
                  <a:t>Mapper</a:t>
                </a:r>
                <a:endParaRPr lang="en-US" sz="1400" dirty="0"/>
              </a:p>
            </p:txBody>
          </p:sp>
          <p:sp>
            <p:nvSpPr>
              <p:cNvPr id="74" name="Down Arrow 12"/>
              <p:cNvSpPr/>
              <p:nvPr/>
            </p:nvSpPr>
            <p:spPr>
              <a:xfrm>
                <a:off x="4724400" y="4038600"/>
                <a:ext cx="274320" cy="822960"/>
              </a:xfrm>
              <a:prstGeom prst="down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Up Arrow 13"/>
              <p:cNvSpPr/>
              <p:nvPr/>
            </p:nvSpPr>
            <p:spPr>
              <a:xfrm>
                <a:off x="3657600" y="4038600"/>
                <a:ext cx="274320" cy="822960"/>
              </a:xfrm>
              <a:prstGeom prst="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6" name="Group 23"/>
              <p:cNvGrpSpPr/>
              <p:nvPr/>
            </p:nvGrpSpPr>
            <p:grpSpPr>
              <a:xfrm>
                <a:off x="4419600" y="4267200"/>
                <a:ext cx="822960" cy="381000"/>
                <a:chOff x="6248400" y="990600"/>
                <a:chExt cx="822960" cy="381000"/>
              </a:xfrm>
            </p:grpSpPr>
            <p:sp>
              <p:nvSpPr>
                <p:cNvPr id="85" name="Oval 22"/>
                <p:cNvSpPr/>
                <p:nvPr/>
              </p:nvSpPr>
              <p:spPr>
                <a:xfrm>
                  <a:off x="6248400" y="990600"/>
                  <a:ext cx="822960" cy="381000"/>
                </a:xfrm>
                <a:prstGeom prst="ellipse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TextBox 21"/>
                <p:cNvSpPr txBox="1"/>
                <p:nvPr/>
              </p:nvSpPr>
              <p:spPr>
                <a:xfrm>
                  <a:off x="6248400" y="990600"/>
                  <a:ext cx="79247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smtClean="0"/>
                    <a:t> Token</a:t>
                  </a:r>
                  <a:endParaRPr lang="en-US" b="1" dirty="0"/>
                </a:p>
              </p:txBody>
            </p:sp>
          </p:grpSp>
          <p:grpSp>
            <p:nvGrpSpPr>
              <p:cNvPr id="77" name="Group 24"/>
              <p:cNvGrpSpPr/>
              <p:nvPr/>
            </p:nvGrpSpPr>
            <p:grpSpPr>
              <a:xfrm>
                <a:off x="3276600" y="4267200"/>
                <a:ext cx="1066800" cy="381000"/>
                <a:chOff x="6096000" y="990600"/>
                <a:chExt cx="1066800" cy="381000"/>
              </a:xfrm>
            </p:grpSpPr>
            <p:sp>
              <p:nvSpPr>
                <p:cNvPr id="83" name="Oval 21"/>
                <p:cNvSpPr/>
                <p:nvPr/>
              </p:nvSpPr>
              <p:spPr>
                <a:xfrm>
                  <a:off x="6248400" y="990600"/>
                  <a:ext cx="822960" cy="381000"/>
                </a:xfrm>
                <a:prstGeom prst="ellipse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4" name="TextBox 22"/>
                <p:cNvSpPr txBox="1"/>
                <p:nvPr/>
              </p:nvSpPr>
              <p:spPr>
                <a:xfrm>
                  <a:off x="6096000" y="990600"/>
                  <a:ext cx="10668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b="1" dirty="0" smtClean="0"/>
                    <a:t> USV </a:t>
                  </a:r>
                  <a:endParaRPr lang="en-US" b="1" dirty="0"/>
                </a:p>
              </p:txBody>
            </p:sp>
          </p:grpSp>
          <p:sp>
            <p:nvSpPr>
              <p:cNvPr id="78" name="Rectangle 16"/>
              <p:cNvSpPr/>
              <p:nvPr/>
            </p:nvSpPr>
            <p:spPr>
              <a:xfrm>
                <a:off x="3124200" y="4876800"/>
                <a:ext cx="2377440" cy="1097280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9" name="Group 29"/>
              <p:cNvGrpSpPr/>
              <p:nvPr/>
            </p:nvGrpSpPr>
            <p:grpSpPr>
              <a:xfrm>
                <a:off x="3352800" y="4953000"/>
                <a:ext cx="1920240" cy="457200"/>
                <a:chOff x="3352800" y="3429000"/>
                <a:chExt cx="1920240" cy="457200"/>
              </a:xfrm>
            </p:grpSpPr>
            <p:sp>
              <p:nvSpPr>
                <p:cNvPr id="81" name="Rounded Rectangle 19"/>
                <p:cNvSpPr/>
                <p:nvPr/>
              </p:nvSpPr>
              <p:spPr>
                <a:xfrm>
                  <a:off x="3352800" y="3429000"/>
                  <a:ext cx="1920240" cy="457200"/>
                </a:xfrm>
                <a:prstGeom prst="round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TextBox 20"/>
                <p:cNvSpPr txBox="1"/>
                <p:nvPr/>
              </p:nvSpPr>
              <p:spPr>
                <a:xfrm>
                  <a:off x="3590028" y="3505200"/>
                  <a:ext cx="1423370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600" dirty="0" smtClean="0"/>
                    <a:t>Access Control Rules</a:t>
                  </a:r>
                  <a:endParaRPr lang="en-US" sz="1600" dirty="0"/>
                </a:p>
              </p:txBody>
            </p:sp>
          </p:grpSp>
          <p:sp>
            <p:nvSpPr>
              <p:cNvPr id="80" name="TextBox 18"/>
              <p:cNvSpPr txBox="1"/>
              <p:nvPr/>
            </p:nvSpPr>
            <p:spPr>
              <a:xfrm>
                <a:off x="3878993" y="5486400"/>
                <a:ext cx="9546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b="1" dirty="0" smtClean="0"/>
                  <a:t>Application</a:t>
                </a:r>
                <a:endParaRPr lang="en-US" b="1" dirty="0"/>
              </a:p>
            </p:txBody>
          </p:sp>
        </p:grpSp>
        <p:grpSp>
          <p:nvGrpSpPr>
            <p:cNvPr id="35" name="Group 33"/>
            <p:cNvGrpSpPr/>
            <p:nvPr/>
          </p:nvGrpSpPr>
          <p:grpSpPr>
            <a:xfrm>
              <a:off x="1295400" y="1143000"/>
              <a:ext cx="1524000" cy="914400"/>
              <a:chOff x="914401" y="1219200"/>
              <a:chExt cx="1524000" cy="914400"/>
            </a:xfrm>
          </p:grpSpPr>
          <p:sp>
            <p:nvSpPr>
              <p:cNvPr id="62" name="Rounded Rectangle 61"/>
              <p:cNvSpPr/>
              <p:nvPr/>
            </p:nvSpPr>
            <p:spPr>
              <a:xfrm>
                <a:off x="990600" y="1219200"/>
                <a:ext cx="1371600" cy="914400"/>
              </a:xfrm>
              <a:prstGeom prst="roundRect">
                <a:avLst/>
              </a:prstGeom>
              <a:ln w="3810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914401" y="1371600"/>
                <a:ext cx="15240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 smtClean="0"/>
                  <a:t>Attack 1:</a:t>
                </a:r>
                <a:endParaRPr lang="en-US" sz="1200" b="1" dirty="0" smtClean="0"/>
              </a:p>
              <a:p>
                <a:pPr algn="ctr"/>
                <a:r>
                  <a:rPr lang="en-US" sz="1200" dirty="0" smtClean="0"/>
                  <a:t>Guess Secret Data</a:t>
                </a:r>
                <a:endParaRPr lang="en-US" sz="1200" dirty="0"/>
              </a:p>
            </p:txBody>
          </p:sp>
        </p:grpSp>
        <p:grpSp>
          <p:nvGrpSpPr>
            <p:cNvPr id="36" name="Group 35"/>
            <p:cNvGrpSpPr/>
            <p:nvPr/>
          </p:nvGrpSpPr>
          <p:grpSpPr>
            <a:xfrm>
              <a:off x="6324600" y="1143000"/>
              <a:ext cx="1371600" cy="914400"/>
              <a:chOff x="7239000" y="1752600"/>
              <a:chExt cx="1371600" cy="914400"/>
            </a:xfrm>
          </p:grpSpPr>
          <p:sp>
            <p:nvSpPr>
              <p:cNvPr id="60" name="Rounded Rectangle 59"/>
              <p:cNvSpPr/>
              <p:nvPr/>
            </p:nvSpPr>
            <p:spPr>
              <a:xfrm>
                <a:off x="7239000" y="1752600"/>
                <a:ext cx="1371600" cy="914400"/>
              </a:xfrm>
              <a:prstGeom prst="roundRect">
                <a:avLst/>
              </a:prstGeom>
              <a:ln w="3810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7463061" y="1828800"/>
                <a:ext cx="88716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600" b="1" dirty="0" smtClean="0"/>
                  <a:t>Attack 2:</a:t>
                </a:r>
              </a:p>
              <a:p>
                <a:pPr algn="ctr"/>
                <a:r>
                  <a:rPr lang="en-US" sz="1200" dirty="0" smtClean="0"/>
                  <a:t>Predict Random</a:t>
                </a:r>
              </a:p>
              <a:p>
                <a:pPr algn="ctr"/>
                <a:r>
                  <a:rPr lang="en-US" sz="1200" dirty="0" smtClean="0"/>
                  <a:t> Mapping</a:t>
                </a:r>
                <a:endParaRPr lang="en-US" sz="1200" dirty="0"/>
              </a:p>
            </p:txBody>
          </p:sp>
        </p:grpSp>
        <p:grpSp>
          <p:nvGrpSpPr>
            <p:cNvPr id="37" name="Group 37"/>
            <p:cNvGrpSpPr/>
            <p:nvPr/>
          </p:nvGrpSpPr>
          <p:grpSpPr>
            <a:xfrm>
              <a:off x="1371600" y="2743200"/>
              <a:ext cx="1371600" cy="914400"/>
              <a:chOff x="7239000" y="2971800"/>
              <a:chExt cx="1371600" cy="914400"/>
            </a:xfrm>
          </p:grpSpPr>
          <p:sp>
            <p:nvSpPr>
              <p:cNvPr id="58" name="Rounded Rectangle 57"/>
              <p:cNvSpPr/>
              <p:nvPr/>
            </p:nvSpPr>
            <p:spPr>
              <a:xfrm>
                <a:off x="7239000" y="2971800"/>
                <a:ext cx="1371600" cy="914400"/>
              </a:xfrm>
              <a:prstGeom prst="roundRect">
                <a:avLst/>
              </a:prstGeom>
              <a:ln w="3810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TextBox 58"/>
              <p:cNvSpPr txBox="1"/>
              <p:nvPr/>
            </p:nvSpPr>
            <p:spPr>
              <a:xfrm>
                <a:off x="7315200" y="3048000"/>
                <a:ext cx="12954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 smtClean="0"/>
                  <a:t>Attack 3a:</a:t>
                </a:r>
              </a:p>
              <a:p>
                <a:pPr algn="ctr"/>
                <a:r>
                  <a:rPr lang="en-US" sz="1200" dirty="0" smtClean="0"/>
                  <a:t>Subvert Access </a:t>
                </a:r>
              </a:p>
              <a:p>
                <a:pPr algn="ctr"/>
                <a:r>
                  <a:rPr lang="en-US" sz="1200" dirty="0" smtClean="0"/>
                  <a:t>Control Rules</a:t>
                </a:r>
                <a:endParaRPr lang="en-US" sz="1200" dirty="0"/>
              </a:p>
            </p:txBody>
          </p:sp>
        </p:grpSp>
        <p:grpSp>
          <p:nvGrpSpPr>
            <p:cNvPr id="38" name="Group 39"/>
            <p:cNvGrpSpPr/>
            <p:nvPr/>
          </p:nvGrpSpPr>
          <p:grpSpPr>
            <a:xfrm>
              <a:off x="6172200" y="2286000"/>
              <a:ext cx="1685550" cy="914400"/>
              <a:chOff x="7162800" y="4191000"/>
              <a:chExt cx="1685550" cy="914400"/>
            </a:xfrm>
          </p:grpSpPr>
          <p:sp>
            <p:nvSpPr>
              <p:cNvPr id="56" name="Rounded Rectangle 55"/>
              <p:cNvSpPr/>
              <p:nvPr/>
            </p:nvSpPr>
            <p:spPr>
              <a:xfrm>
                <a:off x="7315200" y="4191000"/>
                <a:ext cx="1371600" cy="914400"/>
              </a:xfrm>
              <a:prstGeom prst="roundRect">
                <a:avLst/>
              </a:prstGeom>
              <a:ln w="3810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TextBox 56"/>
              <p:cNvSpPr txBox="1"/>
              <p:nvPr/>
            </p:nvSpPr>
            <p:spPr>
              <a:xfrm>
                <a:off x="7162800" y="4267200"/>
                <a:ext cx="168555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 smtClean="0"/>
                  <a:t>Attack 4a:</a:t>
                </a:r>
              </a:p>
              <a:p>
                <a:pPr algn="ctr"/>
                <a:r>
                  <a:rPr lang="en-US" sz="1200" dirty="0" smtClean="0"/>
                  <a:t>Subvert Isolation of </a:t>
                </a:r>
              </a:p>
              <a:p>
                <a:pPr algn="ctr"/>
                <a:r>
                  <a:rPr lang="en-US" sz="1200" dirty="0" smtClean="0"/>
                  <a:t>Tokenization System</a:t>
                </a:r>
                <a:endParaRPr lang="en-US" sz="1200" dirty="0"/>
              </a:p>
            </p:txBody>
          </p:sp>
        </p:grpSp>
        <p:grpSp>
          <p:nvGrpSpPr>
            <p:cNvPr id="39" name="Group 41"/>
            <p:cNvGrpSpPr/>
            <p:nvPr/>
          </p:nvGrpSpPr>
          <p:grpSpPr>
            <a:xfrm>
              <a:off x="6172200" y="3429000"/>
              <a:ext cx="1676400" cy="914400"/>
              <a:chOff x="7162800" y="5715000"/>
              <a:chExt cx="1676400" cy="914400"/>
            </a:xfrm>
          </p:grpSpPr>
          <p:sp>
            <p:nvSpPr>
              <p:cNvPr id="54" name="Rounded Rectangle 53"/>
              <p:cNvSpPr/>
              <p:nvPr/>
            </p:nvSpPr>
            <p:spPr>
              <a:xfrm>
                <a:off x="7315200" y="5715000"/>
                <a:ext cx="1371600" cy="914400"/>
              </a:xfrm>
              <a:prstGeom prst="roundRect">
                <a:avLst/>
              </a:prstGeom>
              <a:ln w="3810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7162800" y="5791200"/>
                <a:ext cx="16764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 smtClean="0"/>
                  <a:t>Attack 5:</a:t>
                </a:r>
              </a:p>
              <a:p>
                <a:pPr algn="ctr"/>
                <a:r>
                  <a:rPr lang="en-US" sz="1200" dirty="0" smtClean="0"/>
                  <a:t>Subvert Secure</a:t>
                </a:r>
              </a:p>
              <a:p>
                <a:pPr algn="ctr"/>
                <a:r>
                  <a:rPr lang="en-US" sz="1200" dirty="0" smtClean="0"/>
                  <a:t>Communication Link </a:t>
                </a:r>
                <a:endParaRPr lang="en-US" sz="1200" dirty="0"/>
              </a:p>
            </p:txBody>
          </p:sp>
        </p:grpSp>
        <p:grpSp>
          <p:nvGrpSpPr>
            <p:cNvPr id="40" name="Group 48"/>
            <p:cNvGrpSpPr/>
            <p:nvPr/>
          </p:nvGrpSpPr>
          <p:grpSpPr>
            <a:xfrm>
              <a:off x="6172200" y="4572000"/>
              <a:ext cx="1685550" cy="914400"/>
              <a:chOff x="7162800" y="4191000"/>
              <a:chExt cx="1685550" cy="914400"/>
            </a:xfrm>
          </p:grpSpPr>
          <p:sp>
            <p:nvSpPr>
              <p:cNvPr id="52" name="Rounded Rectangle 51"/>
              <p:cNvSpPr/>
              <p:nvPr/>
            </p:nvSpPr>
            <p:spPr>
              <a:xfrm>
                <a:off x="7315200" y="4191000"/>
                <a:ext cx="1371600" cy="914400"/>
              </a:xfrm>
              <a:prstGeom prst="roundRect">
                <a:avLst/>
              </a:prstGeom>
              <a:ln w="3810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7162800" y="4267200"/>
                <a:ext cx="168555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 smtClean="0"/>
                  <a:t>Attack 4b:</a:t>
                </a:r>
              </a:p>
              <a:p>
                <a:pPr algn="ctr"/>
                <a:r>
                  <a:rPr lang="en-US" sz="1200" dirty="0" smtClean="0"/>
                  <a:t>Subvert Isolation of </a:t>
                </a:r>
              </a:p>
              <a:p>
                <a:pPr algn="ctr"/>
                <a:r>
                  <a:rPr lang="en-US" sz="1200" dirty="0" smtClean="0"/>
                  <a:t>Tokenization System</a:t>
                </a:r>
                <a:endParaRPr lang="en-US" sz="1200" dirty="0"/>
              </a:p>
            </p:txBody>
          </p:sp>
        </p:grpSp>
        <p:grpSp>
          <p:nvGrpSpPr>
            <p:cNvPr id="41" name="Group 51"/>
            <p:cNvGrpSpPr/>
            <p:nvPr/>
          </p:nvGrpSpPr>
          <p:grpSpPr>
            <a:xfrm>
              <a:off x="1371600" y="4343400"/>
              <a:ext cx="1371600" cy="914400"/>
              <a:chOff x="7239000" y="2971800"/>
              <a:chExt cx="1371600" cy="914400"/>
            </a:xfrm>
          </p:grpSpPr>
          <p:sp>
            <p:nvSpPr>
              <p:cNvPr id="50" name="Rounded Rectangle 49"/>
              <p:cNvSpPr/>
              <p:nvPr/>
            </p:nvSpPr>
            <p:spPr>
              <a:xfrm>
                <a:off x="7239000" y="2971800"/>
                <a:ext cx="1371600" cy="914400"/>
              </a:xfrm>
              <a:prstGeom prst="roundRect">
                <a:avLst/>
              </a:prstGeom>
              <a:ln w="3810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7315200" y="3048000"/>
                <a:ext cx="12954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 smtClean="0"/>
                  <a:t>Attack 3b:</a:t>
                </a:r>
              </a:p>
              <a:p>
                <a:pPr algn="ctr"/>
                <a:r>
                  <a:rPr lang="en-US" sz="1200" dirty="0" smtClean="0"/>
                  <a:t>Subvert Access </a:t>
                </a:r>
              </a:p>
              <a:p>
                <a:pPr algn="ctr"/>
                <a:r>
                  <a:rPr lang="en-US" sz="1200" dirty="0" smtClean="0"/>
                  <a:t>Control Rules</a:t>
                </a:r>
                <a:endParaRPr lang="en-US" sz="1200" dirty="0"/>
              </a:p>
            </p:txBody>
          </p:sp>
        </p:grpSp>
        <p:cxnSp>
          <p:nvCxnSpPr>
            <p:cNvPr id="42" name="Straight Arrow Connector 41"/>
            <p:cNvCxnSpPr/>
            <p:nvPr/>
          </p:nvCxnSpPr>
          <p:spPr>
            <a:xfrm>
              <a:off x="2743200" y="1676400"/>
              <a:ext cx="990600" cy="4572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/>
            <p:cNvCxnSpPr>
              <a:stCxn id="59" idx="3"/>
              <a:endCxn id="84" idx="1"/>
            </p:cNvCxnSpPr>
            <p:nvPr/>
          </p:nvCxnSpPr>
          <p:spPr>
            <a:xfrm>
              <a:off x="2743200" y="3173343"/>
              <a:ext cx="1075428" cy="43934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/>
            <p:cNvCxnSpPr>
              <a:stCxn id="51" idx="3"/>
              <a:endCxn id="75" idx="1"/>
            </p:cNvCxnSpPr>
            <p:nvPr/>
          </p:nvCxnSpPr>
          <p:spPr>
            <a:xfrm flipV="1">
              <a:off x="2743200" y="4741277"/>
              <a:ext cx="1075428" cy="32266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/>
            <p:cNvCxnSpPr>
              <a:stCxn id="60" idx="1"/>
            </p:cNvCxnSpPr>
            <p:nvPr/>
          </p:nvCxnSpPr>
          <p:spPr>
            <a:xfrm flipH="1">
              <a:off x="5334000" y="1600200"/>
              <a:ext cx="990600" cy="5334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/>
            <p:cNvCxnSpPr/>
            <p:nvPr/>
          </p:nvCxnSpPr>
          <p:spPr>
            <a:xfrm flipH="1" flipV="1">
              <a:off x="5715000" y="2667002"/>
              <a:ext cx="609600" cy="76198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/>
            <p:cNvCxnSpPr/>
            <p:nvPr/>
          </p:nvCxnSpPr>
          <p:spPr>
            <a:xfrm flipH="1">
              <a:off x="4191000" y="3657600"/>
              <a:ext cx="2133600" cy="1524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/>
            <p:cNvCxnSpPr/>
            <p:nvPr/>
          </p:nvCxnSpPr>
          <p:spPr>
            <a:xfrm flipH="1">
              <a:off x="5257800" y="4114800"/>
              <a:ext cx="1066800" cy="1524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/>
            <p:cNvCxnSpPr>
              <a:endCxn id="71" idx="3"/>
            </p:cNvCxnSpPr>
            <p:nvPr/>
          </p:nvCxnSpPr>
          <p:spPr>
            <a:xfrm flipH="1" flipV="1">
              <a:off x="5730240" y="4968240"/>
              <a:ext cx="594360" cy="6096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="" xmlns:p14="http://schemas.microsoft.com/office/powerpoint/2010/main" val="245615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7422" y="338733"/>
            <a:ext cx="8975641" cy="67182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Broad Security Requirements</a:t>
            </a:r>
            <a:endParaRPr lang="en-US" dirty="0">
              <a:solidFill>
                <a:srgbClr val="1356A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5840" y="1018903"/>
            <a:ext cx="10398035" cy="4728755"/>
          </a:xfrm>
        </p:spPr>
        <p:txBody>
          <a:bodyPr>
            <a:noAutofit/>
          </a:bodyPr>
          <a:lstStyle/>
          <a:p>
            <a:r>
              <a:rPr lang="en-US" sz="2000" dirty="0" smtClean="0"/>
              <a:t>Attacks 1 and 2</a:t>
            </a:r>
          </a:p>
          <a:p>
            <a:pPr lvl="1"/>
            <a:r>
              <a:rPr lang="en-US" sz="1800" dirty="0" smtClean="0"/>
              <a:t>The secret data must contain the appropriate amount of entropy. </a:t>
            </a:r>
          </a:p>
          <a:p>
            <a:pPr lvl="1"/>
            <a:r>
              <a:rPr lang="en-US" sz="1800" dirty="0" smtClean="0"/>
              <a:t>Standards must exist covering the random mapping function and overall algorithm used  to generate the tokens. </a:t>
            </a:r>
          </a:p>
          <a:p>
            <a:r>
              <a:rPr lang="en-US" sz="2000" dirty="0" smtClean="0"/>
              <a:t>Attack 3</a:t>
            </a:r>
          </a:p>
          <a:p>
            <a:pPr lvl="1"/>
            <a:r>
              <a:rPr lang="en-US" sz="1800" dirty="0" smtClean="0"/>
              <a:t>The tokenization service must implement some form of access control to insure that only authorized processes have access. </a:t>
            </a:r>
          </a:p>
          <a:p>
            <a:pPr lvl="1"/>
            <a:r>
              <a:rPr lang="en-US" sz="1800" dirty="0" smtClean="0"/>
              <a:t>The application must know which tokenization services to trust.</a:t>
            </a:r>
          </a:p>
          <a:p>
            <a:pPr lvl="1"/>
            <a:r>
              <a:rPr lang="en-US" sz="1800" dirty="0" smtClean="0"/>
              <a:t>Logging of all access to the tokenization service must occur and mechanisms to effectively use this information be in place.</a:t>
            </a:r>
          </a:p>
          <a:p>
            <a:r>
              <a:rPr lang="en-US" sz="2000" dirty="0" smtClean="0"/>
              <a:t>Attack 5</a:t>
            </a:r>
          </a:p>
          <a:p>
            <a:pPr lvl="1"/>
            <a:r>
              <a:rPr lang="en-US" sz="1800" dirty="0" smtClean="0"/>
              <a:t>Access by applications to tokenization services must be over a secure channel that protects the privacy and integrity of the tokens and USVs as well as authenticating both sides of the communications.</a:t>
            </a:r>
          </a:p>
          <a:p>
            <a:pPr lvl="1"/>
            <a:r>
              <a:rPr lang="en-US" sz="1800" dirty="0" smtClean="0"/>
              <a:t>Mutually authenticated TLS using standards based cipher-suites will probably be the most common mechanism used but other protocols will be allowed. </a:t>
            </a:r>
            <a:endParaRPr lang="en-US" sz="1800" dirty="0"/>
          </a:p>
        </p:txBody>
      </p:sp>
      <p:sp>
        <p:nvSpPr>
          <p:cNvPr id="5" name="Subtitle 4"/>
          <p:cNvSpPr txBox="1">
            <a:spLocks/>
          </p:cNvSpPr>
          <p:nvPr/>
        </p:nvSpPr>
        <p:spPr>
          <a:xfrm>
            <a:off x="6787297" y="6591902"/>
            <a:ext cx="5428269" cy="289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Copyright © 2013 Accredited Standards Committee X9, Inc. All rights reserved.</a:t>
            </a:r>
            <a:endParaRPr lang="en-US" sz="900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615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753" y="1135567"/>
            <a:ext cx="10515600" cy="67182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Secure Isolation of the Tokenization System</a:t>
            </a:r>
            <a:endParaRPr lang="en-US" dirty="0">
              <a:solidFill>
                <a:srgbClr val="1356A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64063" y="1894114"/>
            <a:ext cx="9839812" cy="3422606"/>
          </a:xfrm>
        </p:spPr>
        <p:txBody>
          <a:bodyPr>
            <a:noAutofit/>
          </a:bodyPr>
          <a:lstStyle/>
          <a:p>
            <a:endParaRPr lang="en-US" dirty="0" smtClean="0"/>
          </a:p>
          <a:p>
            <a:r>
              <a:rPr lang="en-US" dirty="0" smtClean="0"/>
              <a:t>Architecturally, Encryption is typically used between two entities.  Tokenization is used for persistently stored values.</a:t>
            </a:r>
          </a:p>
          <a:p>
            <a:r>
              <a:rPr lang="en-US" dirty="0" smtClean="0"/>
              <a:t>One common design pattern:  encryption between the POS and host, with a token emitted from host in response.</a:t>
            </a:r>
          </a:p>
        </p:txBody>
      </p:sp>
      <p:sp>
        <p:nvSpPr>
          <p:cNvPr id="5" name="Subtitle 4"/>
          <p:cNvSpPr txBox="1">
            <a:spLocks/>
          </p:cNvSpPr>
          <p:nvPr/>
        </p:nvSpPr>
        <p:spPr>
          <a:xfrm>
            <a:off x="6787297" y="6591902"/>
            <a:ext cx="5428269" cy="289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Copyright © 2013 Accredited Standards Committee X9, Inc. All rights reserved.</a:t>
            </a:r>
            <a:endParaRPr lang="en-US" sz="900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615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4357" y="247293"/>
            <a:ext cx="8936453" cy="67182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  Levels of Isolation</a:t>
            </a:r>
            <a:endParaRPr lang="en-US" dirty="0">
              <a:solidFill>
                <a:srgbClr val="1356A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1812" y="1136468"/>
            <a:ext cx="9839812" cy="4558937"/>
          </a:xfrm>
        </p:spPr>
        <p:txBody>
          <a:bodyPr>
            <a:noAutofit/>
          </a:bodyPr>
          <a:lstStyle/>
          <a:p>
            <a:r>
              <a:rPr lang="en-US" sz="2400" dirty="0" smtClean="0"/>
              <a:t>Tokenization service and application live in the same computing environment</a:t>
            </a:r>
          </a:p>
          <a:p>
            <a:pPr lvl="1"/>
            <a:r>
              <a:rPr lang="en-US" dirty="0" smtClean="0"/>
              <a:t>Hardware enforced process isolation – example:  Tokenization service and clients run on same machine but as separate operating system services.</a:t>
            </a:r>
          </a:p>
          <a:p>
            <a:pPr lvl="1"/>
            <a:r>
              <a:rPr lang="en-US" dirty="0" smtClean="0"/>
              <a:t>Hardware enforced environment isolation – example: tokenization service and application run on different virtual machines.</a:t>
            </a:r>
          </a:p>
          <a:p>
            <a:pPr lvl="1"/>
            <a:r>
              <a:rPr lang="en-US" dirty="0" smtClean="0"/>
              <a:t>Physical process separation – example: IBM mainframe security processors.</a:t>
            </a:r>
          </a:p>
          <a:p>
            <a:r>
              <a:rPr lang="en-US" sz="2400" dirty="0" smtClean="0"/>
              <a:t>Tokenization service and application live on separate physical systems</a:t>
            </a:r>
          </a:p>
          <a:p>
            <a:pPr lvl="1"/>
            <a:r>
              <a:rPr lang="en-US" dirty="0" smtClean="0"/>
              <a:t>Physical system isolation </a:t>
            </a:r>
          </a:p>
          <a:p>
            <a:pPr lvl="1"/>
            <a:r>
              <a:rPr lang="en-US" dirty="0" smtClean="0"/>
              <a:t>Limited functionality physical system isolation (SCD)</a:t>
            </a:r>
            <a:endParaRPr lang="en-US" dirty="0"/>
          </a:p>
        </p:txBody>
      </p:sp>
      <p:sp>
        <p:nvSpPr>
          <p:cNvPr id="5" name="Subtitle 4"/>
          <p:cNvSpPr txBox="1">
            <a:spLocks/>
          </p:cNvSpPr>
          <p:nvPr/>
        </p:nvSpPr>
        <p:spPr>
          <a:xfrm>
            <a:off x="6787297" y="6591902"/>
            <a:ext cx="5428269" cy="289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Copyright © 2013 Accredited Standards Committee X9, Inc. All rights reserved.</a:t>
            </a:r>
            <a:endParaRPr lang="en-US" sz="900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615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753" y="1135567"/>
            <a:ext cx="10515600" cy="67182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Hardware Question</a:t>
            </a:r>
            <a:endParaRPr lang="en-US" dirty="0">
              <a:solidFill>
                <a:srgbClr val="1356A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64063" y="1789611"/>
            <a:ext cx="9839812" cy="3527109"/>
          </a:xfrm>
        </p:spPr>
        <p:txBody>
          <a:bodyPr>
            <a:noAutofit/>
          </a:bodyPr>
          <a:lstStyle/>
          <a:p>
            <a:r>
              <a:rPr lang="en-US" dirty="0" smtClean="0"/>
              <a:t>Historically, isolation has happened at many points, and dedicated hardware is the right answer.</a:t>
            </a:r>
          </a:p>
          <a:p>
            <a:r>
              <a:rPr lang="en-US" dirty="0" smtClean="0"/>
              <a:t>It is probably impractical to run the some, and in some cases any, of the tokenization system components on an SCD. </a:t>
            </a:r>
          </a:p>
          <a:p>
            <a:r>
              <a:rPr lang="en-US" dirty="0" smtClean="0"/>
              <a:t>F6 is looking at ways to address this.</a:t>
            </a:r>
          </a:p>
          <a:p>
            <a:pPr lvl="1"/>
            <a:r>
              <a:rPr lang="en-US" dirty="0" smtClean="0"/>
              <a:t>Get help from SCD vendors to see if their product set can be modified to address any performance issues</a:t>
            </a:r>
          </a:p>
          <a:p>
            <a:pPr lvl="1"/>
            <a:r>
              <a:rPr lang="en-US" dirty="0" smtClean="0"/>
              <a:t>More fully investigate various forms of process isolation available on modern </a:t>
            </a:r>
            <a:r>
              <a:rPr lang="en-US" dirty="0" err="1" smtClean="0"/>
              <a:t>OSes</a:t>
            </a:r>
            <a:r>
              <a:rPr lang="en-US" dirty="0" smtClean="0"/>
              <a:t> and processors.</a:t>
            </a:r>
            <a:endParaRPr lang="en-US" dirty="0"/>
          </a:p>
        </p:txBody>
      </p:sp>
      <p:sp>
        <p:nvSpPr>
          <p:cNvPr id="5" name="Subtitle 4"/>
          <p:cNvSpPr txBox="1">
            <a:spLocks/>
          </p:cNvSpPr>
          <p:nvPr/>
        </p:nvSpPr>
        <p:spPr>
          <a:xfrm>
            <a:off x="6787297" y="6591902"/>
            <a:ext cx="5428269" cy="289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Copyright © 2013 Accredited Standards Committee X9, Inc. All rights reserved.</a:t>
            </a:r>
            <a:endParaRPr lang="en-US" sz="900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615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753" y="1135567"/>
            <a:ext cx="10515600" cy="67182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 Call for Help</a:t>
            </a:r>
            <a:endParaRPr lang="en-US" dirty="0">
              <a:solidFill>
                <a:srgbClr val="1356A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64063" y="1894114"/>
            <a:ext cx="9839812" cy="3422606"/>
          </a:xfrm>
        </p:spPr>
        <p:txBody>
          <a:bodyPr>
            <a:noAutofit/>
          </a:bodyPr>
          <a:lstStyle/>
          <a:p>
            <a:r>
              <a:rPr lang="en-US" dirty="0" smtClean="0"/>
              <a:t>If you would like to participate in this standards process please contact:</a:t>
            </a:r>
          </a:p>
          <a:p>
            <a:pPr lvl="1"/>
            <a:r>
              <a:rPr lang="en-US" dirty="0" smtClean="0"/>
              <a:t>Steve Schmalz – 410 274-7267, </a:t>
            </a:r>
            <a:r>
              <a:rPr lang="en-US" dirty="0" smtClean="0">
                <a:hlinkClick r:id="rId3"/>
              </a:rPr>
              <a:t>steve.schmalz@rsa.com</a:t>
            </a:r>
            <a:endParaRPr lang="en-US" dirty="0" smtClean="0"/>
          </a:p>
          <a:p>
            <a:pPr lvl="1"/>
            <a:r>
              <a:rPr lang="en-US" dirty="0" smtClean="0"/>
              <a:t>Terence Spies – </a:t>
            </a:r>
            <a:r>
              <a:rPr lang="en-US" dirty="0" smtClean="0">
                <a:hlinkClick r:id="rId4"/>
              </a:rPr>
              <a:t>terence@voltage.com</a:t>
            </a:r>
            <a:endParaRPr lang="en-US" dirty="0" smtClean="0"/>
          </a:p>
          <a:p>
            <a:pPr lvl="1"/>
            <a:r>
              <a:rPr lang="en-US" dirty="0" smtClean="0"/>
              <a:t>Janet Bush – 410 267-7707 </a:t>
            </a:r>
            <a:r>
              <a:rPr lang="en-US" dirty="0" smtClean="0">
                <a:hlinkClick r:id="rId5"/>
              </a:rPr>
              <a:t>Janet.busch@x9.org</a:t>
            </a:r>
            <a:r>
              <a:rPr lang="en-US" dirty="0" smtClean="0"/>
              <a:t> </a:t>
            </a:r>
          </a:p>
          <a:p>
            <a:pPr lvl="1">
              <a:buNone/>
            </a:pPr>
            <a:endParaRPr lang="en-US" dirty="0"/>
          </a:p>
        </p:txBody>
      </p:sp>
      <p:sp>
        <p:nvSpPr>
          <p:cNvPr id="5" name="Subtitle 4"/>
          <p:cNvSpPr txBox="1">
            <a:spLocks/>
          </p:cNvSpPr>
          <p:nvPr/>
        </p:nvSpPr>
        <p:spPr>
          <a:xfrm>
            <a:off x="6787297" y="6591902"/>
            <a:ext cx="5428269" cy="289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Copyright © 2013 Accredited Standards Committee X9, Inc. All rights reserved.</a:t>
            </a:r>
            <a:endParaRPr lang="en-US" sz="900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615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3806" y="2376539"/>
            <a:ext cx="3383280" cy="671823"/>
          </a:xfrm>
        </p:spPr>
        <p:txBody>
          <a:bodyPr>
            <a:noAutofit/>
          </a:bodyPr>
          <a:lstStyle/>
          <a:p>
            <a:r>
              <a:rPr lang="en-US" sz="4800" dirty="0" smtClean="0"/>
              <a:t>Questions?</a:t>
            </a:r>
            <a:endParaRPr lang="en-US" sz="4800" dirty="0">
              <a:solidFill>
                <a:srgbClr val="1356A2"/>
              </a:solidFill>
            </a:endParaRPr>
          </a:p>
        </p:txBody>
      </p:sp>
      <p:sp>
        <p:nvSpPr>
          <p:cNvPr id="5" name="Subtitle 4"/>
          <p:cNvSpPr txBox="1">
            <a:spLocks/>
          </p:cNvSpPr>
          <p:nvPr/>
        </p:nvSpPr>
        <p:spPr>
          <a:xfrm>
            <a:off x="6787297" y="6591902"/>
            <a:ext cx="5428269" cy="289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Copyright © 2013 Accredited Standards Committee X9, Inc. All rights reserved.</a:t>
            </a:r>
            <a:endParaRPr lang="en-US" sz="9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4221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753" y="1135567"/>
            <a:ext cx="10515600" cy="67182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Agenda</a:t>
            </a:r>
            <a:endParaRPr lang="en-US" dirty="0">
              <a:solidFill>
                <a:srgbClr val="1356A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64062" y="1815737"/>
            <a:ext cx="10515600" cy="3500983"/>
          </a:xfrm>
        </p:spPr>
        <p:txBody>
          <a:bodyPr>
            <a:noAutofit/>
          </a:bodyPr>
          <a:lstStyle/>
          <a:p>
            <a:r>
              <a:rPr lang="en-US" sz="2000" dirty="0" smtClean="0"/>
              <a:t>Introduction – a short history of X9.119</a:t>
            </a:r>
          </a:p>
          <a:p>
            <a:r>
              <a:rPr lang="en-US" sz="2000" dirty="0" smtClean="0"/>
              <a:t>So what is a token?</a:t>
            </a:r>
          </a:p>
          <a:p>
            <a:r>
              <a:rPr lang="en-US" sz="2000" dirty="0" smtClean="0"/>
              <a:t>Tokenization use-cases</a:t>
            </a:r>
          </a:p>
          <a:p>
            <a:r>
              <a:rPr lang="en-US" sz="2000" dirty="0" smtClean="0"/>
              <a:t>So what is tokenization?</a:t>
            </a:r>
          </a:p>
          <a:p>
            <a:r>
              <a:rPr lang="en-US" sz="2000" dirty="0" smtClean="0"/>
              <a:t>The tokenization model</a:t>
            </a:r>
          </a:p>
          <a:p>
            <a:r>
              <a:rPr lang="en-US" sz="2000" dirty="0" smtClean="0"/>
              <a:t>Generic attacks on tokenization systems</a:t>
            </a:r>
          </a:p>
          <a:p>
            <a:r>
              <a:rPr lang="en-US" sz="2000" dirty="0" smtClean="0"/>
              <a:t>Derived requirements</a:t>
            </a:r>
          </a:p>
          <a:p>
            <a:r>
              <a:rPr lang="en-US" sz="2000" dirty="0" smtClean="0"/>
              <a:t>The hardware question</a:t>
            </a:r>
          </a:p>
          <a:p>
            <a:r>
              <a:rPr lang="en-US" sz="2000" dirty="0" smtClean="0"/>
              <a:t>A call for help from the community</a:t>
            </a:r>
            <a:endParaRPr lang="en-US" sz="2400" dirty="0">
              <a:solidFill>
                <a:srgbClr val="424242"/>
              </a:solidFill>
            </a:endParaRPr>
          </a:p>
        </p:txBody>
      </p:sp>
      <p:sp>
        <p:nvSpPr>
          <p:cNvPr id="5" name="Subtitle 4"/>
          <p:cNvSpPr txBox="1">
            <a:spLocks/>
          </p:cNvSpPr>
          <p:nvPr/>
        </p:nvSpPr>
        <p:spPr>
          <a:xfrm>
            <a:off x="6787297" y="6591902"/>
            <a:ext cx="5428269" cy="289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Copyright © 2013 Accredited Standards Committee X9, Inc. All rights reserved.</a:t>
            </a:r>
            <a:endParaRPr lang="en-US" sz="900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615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 txBox="1">
            <a:spLocks/>
          </p:cNvSpPr>
          <p:nvPr/>
        </p:nvSpPr>
        <p:spPr>
          <a:xfrm>
            <a:off x="6787297" y="6591902"/>
            <a:ext cx="5428269" cy="289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Copyright © 2013 Accredited Standards Committee X9, Inc. All rights reserved.</a:t>
            </a:r>
            <a:endParaRPr lang="en-US" sz="9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0"/>
            <a:ext cx="12192000" cy="510932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042" y="1"/>
            <a:ext cx="7632454" cy="5109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44918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924" y="247293"/>
            <a:ext cx="10515600" cy="67182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is X9 and X9 F1, F4 and F6?</a:t>
            </a:r>
            <a:endParaRPr lang="en-US" dirty="0">
              <a:solidFill>
                <a:srgbClr val="1356A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64062" y="1162594"/>
            <a:ext cx="9918189" cy="4154126"/>
          </a:xfrm>
        </p:spPr>
        <p:txBody>
          <a:bodyPr>
            <a:noAutofit/>
          </a:bodyPr>
          <a:lstStyle/>
          <a:p>
            <a:r>
              <a:rPr lang="en-US" sz="2400" dirty="0" smtClean="0"/>
              <a:t>X9 develops financial industry technical standards and guidelines.</a:t>
            </a:r>
          </a:p>
          <a:p>
            <a:r>
              <a:rPr lang="en-US" sz="2400" dirty="0" smtClean="0"/>
              <a:t>X9F is the “Data &amp; Information Security Subcommittee”</a:t>
            </a:r>
          </a:p>
          <a:p>
            <a:r>
              <a:rPr lang="en-US" sz="2400" dirty="0" smtClean="0"/>
              <a:t>X9F1 is the working group that deals with “Cryptographic Tools”</a:t>
            </a:r>
          </a:p>
          <a:p>
            <a:pPr lvl="1"/>
            <a:r>
              <a:rPr lang="en-US" sz="2000" dirty="0" smtClean="0"/>
              <a:t>Terence Spies is the present chair.</a:t>
            </a:r>
          </a:p>
          <a:p>
            <a:pPr lvl="1"/>
            <a:r>
              <a:rPr lang="en-US" sz="2000" dirty="0" smtClean="0"/>
              <a:t>They plan on developing a standard covering Tokenization Algorithms.</a:t>
            </a:r>
          </a:p>
          <a:p>
            <a:r>
              <a:rPr lang="en-US" sz="2400" dirty="0" smtClean="0"/>
              <a:t>X9F4 focuses on “Cryptographic Protocol and Application Security”</a:t>
            </a:r>
          </a:p>
          <a:p>
            <a:pPr lvl="1"/>
            <a:r>
              <a:rPr lang="en-US" sz="2000" dirty="0" smtClean="0"/>
              <a:t>Jeff Stapleton is the present chair.</a:t>
            </a:r>
          </a:p>
          <a:p>
            <a:r>
              <a:rPr lang="en-US" sz="2400" dirty="0" smtClean="0"/>
              <a:t>X9F6 works on “Cardholder Authentication and ICC’s (Integrated Chip Cards)”</a:t>
            </a:r>
          </a:p>
          <a:p>
            <a:pPr lvl="1"/>
            <a:r>
              <a:rPr lang="en-US" sz="2000" dirty="0" smtClean="0"/>
              <a:t>Scott Spiker is the current chair.</a:t>
            </a:r>
          </a:p>
          <a:p>
            <a:pPr lvl="1"/>
            <a:r>
              <a:rPr lang="en-US" sz="2000" dirty="0" smtClean="0"/>
              <a:t>X9.119 is being written here. 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5" name="Subtitle 4"/>
          <p:cNvSpPr txBox="1">
            <a:spLocks/>
          </p:cNvSpPr>
          <p:nvPr/>
        </p:nvSpPr>
        <p:spPr>
          <a:xfrm>
            <a:off x="6787297" y="6591902"/>
            <a:ext cx="5428269" cy="289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Copyright © 2013 Accredited Standards Committee X9, Inc. All rights reserved.</a:t>
            </a:r>
            <a:endParaRPr lang="en-US" sz="900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615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753" y="1135567"/>
            <a:ext cx="10515600" cy="67182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X9.119</a:t>
            </a:r>
            <a:endParaRPr lang="en-US" dirty="0">
              <a:solidFill>
                <a:srgbClr val="1356A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64062" y="1815737"/>
            <a:ext cx="9918189" cy="3500983"/>
          </a:xfrm>
        </p:spPr>
        <p:txBody>
          <a:bodyPr>
            <a:noAutofit/>
          </a:bodyPr>
          <a:lstStyle/>
          <a:p>
            <a:r>
              <a:rPr lang="en-US" sz="2400" dirty="0" smtClean="0"/>
              <a:t>X9.119 started as a single document aimed at addressing both encryption and tokenization methods for protecting sensitive payment card data. First real work started in early 2009.</a:t>
            </a:r>
          </a:p>
          <a:p>
            <a:r>
              <a:rPr lang="en-US" sz="2400" dirty="0" smtClean="0"/>
              <a:t>Over the next couple of years several issues stalled work on the standard</a:t>
            </a:r>
          </a:p>
          <a:p>
            <a:pPr lvl="1"/>
            <a:r>
              <a:rPr lang="en-US" sz="2000" dirty="0" smtClean="0"/>
              <a:t>The requirement for strong hardware to implement any cryptographic processes.</a:t>
            </a:r>
          </a:p>
          <a:p>
            <a:pPr lvl="1"/>
            <a:r>
              <a:rPr lang="en-US" sz="2000" dirty="0" smtClean="0"/>
              <a:t>The definition of tokenization.</a:t>
            </a:r>
          </a:p>
          <a:p>
            <a:r>
              <a:rPr lang="en-US" sz="2400" dirty="0" smtClean="0"/>
              <a:t>In early 2012 F6 decided to divide the document into two parts. Part 1 covered encryption and was approved in March of last year after which F6 began work on part 2, tokenization. </a:t>
            </a:r>
          </a:p>
        </p:txBody>
      </p:sp>
      <p:sp>
        <p:nvSpPr>
          <p:cNvPr id="5" name="Subtitle 4"/>
          <p:cNvSpPr txBox="1">
            <a:spLocks/>
          </p:cNvSpPr>
          <p:nvPr/>
        </p:nvSpPr>
        <p:spPr>
          <a:xfrm>
            <a:off x="6787297" y="6591902"/>
            <a:ext cx="5428269" cy="289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Copyright © 2013 Accredited Standards Committee X9, Inc. All rights reserved.</a:t>
            </a:r>
            <a:endParaRPr lang="en-US" sz="900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615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753" y="1135567"/>
            <a:ext cx="10515600" cy="67182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Definition of a Token</a:t>
            </a:r>
            <a:endParaRPr lang="en-US" dirty="0">
              <a:solidFill>
                <a:srgbClr val="1356A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64062" y="1815737"/>
            <a:ext cx="8716407" cy="3500983"/>
          </a:xfrm>
        </p:spPr>
        <p:txBody>
          <a:bodyPr>
            <a:noAutofit/>
          </a:bodyPr>
          <a:lstStyle/>
          <a:p>
            <a:r>
              <a:rPr lang="en-US" dirty="0" smtClean="0"/>
              <a:t>Token – A surrogate value used in place of an underlying sensitive value (USV) in certain, well defined situations, but not in every way that the USV is used.</a:t>
            </a:r>
          </a:p>
          <a:p>
            <a:r>
              <a:rPr lang="en-US" dirty="0" smtClean="0"/>
              <a:t>Tokens have attributes and  utility. </a:t>
            </a:r>
          </a:p>
          <a:p>
            <a:pPr lvl="1"/>
            <a:r>
              <a:rPr lang="en-US" dirty="0" smtClean="0"/>
              <a:t>Token attribute – the structure of the token</a:t>
            </a:r>
          </a:p>
          <a:p>
            <a:pPr lvl="1"/>
            <a:r>
              <a:rPr lang="en-US" dirty="0" smtClean="0"/>
              <a:t>Token utility – what you can do with the token</a:t>
            </a:r>
          </a:p>
        </p:txBody>
      </p:sp>
      <p:sp>
        <p:nvSpPr>
          <p:cNvPr id="5" name="Subtitle 4"/>
          <p:cNvSpPr txBox="1">
            <a:spLocks/>
          </p:cNvSpPr>
          <p:nvPr/>
        </p:nvSpPr>
        <p:spPr>
          <a:xfrm>
            <a:off x="6787297" y="6591902"/>
            <a:ext cx="5428269" cy="289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Copyright © 2013 Accredited Standards Committee X9, Inc. All rights reserved.</a:t>
            </a:r>
            <a:endParaRPr lang="en-US" sz="900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615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017" y="1123405"/>
            <a:ext cx="10713720" cy="927463"/>
          </a:xfrm>
        </p:spPr>
        <p:txBody>
          <a:bodyPr>
            <a:normAutofit/>
          </a:bodyPr>
          <a:lstStyle/>
          <a:p>
            <a:r>
              <a:rPr lang="en-US" dirty="0" smtClean="0"/>
              <a:t>Examples of Tokens</a:t>
            </a:r>
            <a:endParaRPr lang="en-US" dirty="0">
              <a:solidFill>
                <a:srgbClr val="1356A2"/>
              </a:solidFill>
            </a:endParaRPr>
          </a:p>
        </p:txBody>
      </p:sp>
      <p:sp>
        <p:nvSpPr>
          <p:cNvPr id="5" name="Subtitle 4"/>
          <p:cNvSpPr txBox="1">
            <a:spLocks/>
          </p:cNvSpPr>
          <p:nvPr/>
        </p:nvSpPr>
        <p:spPr>
          <a:xfrm>
            <a:off x="6787297" y="6591902"/>
            <a:ext cx="5428269" cy="289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Copyright © 2013 Accredited Standards Committee X9, Inc. All rights reserved.</a:t>
            </a:r>
            <a:endParaRPr lang="en-US" sz="900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711200" y="2133602"/>
          <a:ext cx="10769601" cy="3428999"/>
        </p:xfrm>
        <a:graphic>
          <a:graphicData uri="http://schemas.openxmlformats.org/drawingml/2006/table">
            <a:tbl>
              <a:tblPr/>
              <a:tblGrid>
                <a:gridCol w="3251201"/>
                <a:gridCol w="3454400"/>
                <a:gridCol w="4064000"/>
              </a:tblGrid>
              <a:tr h="489857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5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800" b="1" dirty="0">
                          <a:latin typeface="Arial"/>
                          <a:ea typeface="MS Mincho"/>
                          <a:cs typeface="Times New Roman"/>
                        </a:rPr>
                        <a:t>PAN</a:t>
                      </a:r>
                      <a:endParaRPr lang="en-US" sz="1800" dirty="0"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85143" marR="851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5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800" b="1" dirty="0">
                          <a:latin typeface="Arial"/>
                          <a:ea typeface="MS Mincho"/>
                          <a:cs typeface="Times New Roman"/>
                        </a:rPr>
                        <a:t>Token</a:t>
                      </a:r>
                      <a:endParaRPr lang="en-US" sz="1800" dirty="0"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85143" marR="851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5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800" b="1">
                          <a:latin typeface="Arial"/>
                          <a:ea typeface="MS Mincho"/>
                          <a:cs typeface="Times New Roman"/>
                        </a:rPr>
                        <a:t>Comment</a:t>
                      </a:r>
                      <a:endParaRPr lang="en-US" sz="1800"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85143" marR="851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9714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5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800">
                          <a:latin typeface="Arial"/>
                          <a:ea typeface="MS Mincho"/>
                          <a:cs typeface="Times New Roman"/>
                        </a:rPr>
                        <a:t>13980 826539 1255</a:t>
                      </a:r>
                    </a:p>
                  </a:txBody>
                  <a:tcPr marL="85143" marR="851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5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800" dirty="0">
                          <a:latin typeface="Arial"/>
                          <a:ea typeface="MS Mincho"/>
                          <a:cs typeface="Times New Roman"/>
                        </a:rPr>
                        <a:t>231poK983HKzns100</a:t>
                      </a:r>
                    </a:p>
                  </a:txBody>
                  <a:tcPr marL="85143" marR="851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15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400" dirty="0">
                          <a:latin typeface="Arial"/>
                          <a:ea typeface="MS Mincho"/>
                          <a:cs typeface="Times New Roman"/>
                        </a:rPr>
                        <a:t>Token is composed of alphabetic and numeric characters</a:t>
                      </a:r>
                    </a:p>
                  </a:txBody>
                  <a:tcPr marL="85143" marR="851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9714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5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800" dirty="0">
                          <a:latin typeface="Arial"/>
                          <a:ea typeface="MS Mincho"/>
                          <a:cs typeface="Times New Roman"/>
                        </a:rPr>
                        <a:t>84295 195562 7629</a:t>
                      </a:r>
                    </a:p>
                  </a:txBody>
                  <a:tcPr marL="85143" marR="851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5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800" dirty="0">
                          <a:latin typeface="Arial"/>
                          <a:ea typeface="MS Mincho"/>
                          <a:cs typeface="Times New Roman"/>
                        </a:rPr>
                        <a:t>12345 098765 6574</a:t>
                      </a:r>
                    </a:p>
                  </a:txBody>
                  <a:tcPr marL="85143" marR="851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15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400" dirty="0">
                          <a:latin typeface="Arial"/>
                          <a:ea typeface="MS Mincho"/>
                          <a:cs typeface="Times New Roman"/>
                        </a:rPr>
                        <a:t>Token is identical to PAN in structure and character set (LUN check could even hold)</a:t>
                      </a:r>
                    </a:p>
                  </a:txBody>
                  <a:tcPr marL="85143" marR="851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9714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5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800">
                          <a:latin typeface="Arial"/>
                          <a:ea typeface="MS Mincho"/>
                          <a:cs typeface="Times New Roman"/>
                        </a:rPr>
                        <a:t>91094 389921 9321</a:t>
                      </a:r>
                    </a:p>
                  </a:txBody>
                  <a:tcPr marL="85143" marR="851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5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800">
                          <a:latin typeface="Arial"/>
                          <a:ea typeface="MS Mincho"/>
                          <a:cs typeface="Times New Roman"/>
                        </a:rPr>
                        <a:t>T3245 918234 4251</a:t>
                      </a:r>
                    </a:p>
                  </a:txBody>
                  <a:tcPr marL="85143" marR="851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15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400" dirty="0">
                          <a:latin typeface="Arial"/>
                          <a:ea typeface="MS Mincho"/>
                          <a:cs typeface="Times New Roman"/>
                        </a:rPr>
                        <a:t>Token is almost identical to PAN </a:t>
                      </a:r>
                      <a:r>
                        <a:rPr lang="en-US" sz="1400" dirty="0" smtClean="0">
                          <a:latin typeface="Arial"/>
                          <a:ea typeface="MS Mincho"/>
                          <a:cs typeface="Times New Roman"/>
                        </a:rPr>
                        <a:t>except </a:t>
                      </a:r>
                      <a:r>
                        <a:rPr lang="en-US" sz="1400" dirty="0">
                          <a:latin typeface="Arial"/>
                          <a:ea typeface="MS Mincho"/>
                          <a:cs typeface="Times New Roman"/>
                        </a:rPr>
                        <a:t>for a character indicating it is a token</a:t>
                      </a:r>
                    </a:p>
                  </a:txBody>
                  <a:tcPr marL="85143" marR="851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5615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753" y="1135567"/>
            <a:ext cx="10515600" cy="67182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Token Utility</a:t>
            </a:r>
            <a:endParaRPr lang="en-US" dirty="0">
              <a:solidFill>
                <a:srgbClr val="1356A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64063" y="1894114"/>
            <a:ext cx="9839812" cy="3422606"/>
          </a:xfrm>
        </p:spPr>
        <p:txBody>
          <a:bodyPr>
            <a:noAutofit/>
          </a:bodyPr>
          <a:lstStyle/>
          <a:p>
            <a:r>
              <a:rPr lang="en-US" dirty="0" smtClean="0"/>
              <a:t>X9.119’s concept of utility is similar to PCI’s concept of a high value token. </a:t>
            </a:r>
          </a:p>
          <a:p>
            <a:r>
              <a:rPr lang="en-US" dirty="0" smtClean="0"/>
              <a:t>The utility of a token replacing a PAN can run the scale from</a:t>
            </a:r>
          </a:p>
          <a:p>
            <a:pPr lvl="1"/>
            <a:r>
              <a:rPr lang="en-US" dirty="0" smtClean="0"/>
              <a:t>a simple unique value mapped to the underlying sensitive value</a:t>
            </a:r>
          </a:p>
          <a:p>
            <a:pPr lvl="1"/>
            <a:r>
              <a:rPr lang="en-US" dirty="0" smtClean="0"/>
              <a:t>to a value that can be used to approve  certain financial transactions</a:t>
            </a:r>
          </a:p>
          <a:p>
            <a:r>
              <a:rPr lang="en-US" dirty="0" smtClean="0"/>
              <a:t>X9.119 focuses on tokens with minimal utility. </a:t>
            </a:r>
            <a:endParaRPr lang="en-US" dirty="0"/>
          </a:p>
        </p:txBody>
      </p:sp>
      <p:sp>
        <p:nvSpPr>
          <p:cNvPr id="5" name="Subtitle 4"/>
          <p:cNvSpPr txBox="1">
            <a:spLocks/>
          </p:cNvSpPr>
          <p:nvPr/>
        </p:nvSpPr>
        <p:spPr>
          <a:xfrm>
            <a:off x="6787297" y="6591902"/>
            <a:ext cx="5428269" cy="289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Copyright © 2013 Accredited Standards Committee X9, Inc. All rights reserved.</a:t>
            </a:r>
            <a:endParaRPr lang="en-US" sz="900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615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753" y="1135567"/>
            <a:ext cx="10515600" cy="67182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Tokenization Use-Cases</a:t>
            </a:r>
            <a:endParaRPr lang="en-US" dirty="0">
              <a:solidFill>
                <a:srgbClr val="1356A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64063" y="1894114"/>
            <a:ext cx="9839812" cy="3422606"/>
          </a:xfrm>
        </p:spPr>
        <p:txBody>
          <a:bodyPr>
            <a:noAutofit/>
          </a:bodyPr>
          <a:lstStyle/>
          <a:p>
            <a:r>
              <a:rPr lang="en-US" dirty="0" smtClean="0"/>
              <a:t>Main business drivers from the perspective of why tokenization versus encryption.</a:t>
            </a:r>
          </a:p>
          <a:p>
            <a:pPr lvl="1"/>
            <a:r>
              <a:rPr lang="en-US" dirty="0" smtClean="0"/>
              <a:t>Reduced auditing costs (reducing PCI auditing scope)</a:t>
            </a:r>
          </a:p>
          <a:p>
            <a:pPr lvl="1"/>
            <a:r>
              <a:rPr lang="en-US" dirty="0" smtClean="0"/>
              <a:t>Reduced impact on workflow (a PAN token does not require a new database schema)</a:t>
            </a:r>
          </a:p>
          <a:p>
            <a:r>
              <a:rPr lang="en-US" dirty="0" smtClean="0"/>
              <a:t>Use of tokenization in payment processing</a:t>
            </a:r>
          </a:p>
          <a:p>
            <a:pPr lvl="1"/>
            <a:r>
              <a:rPr lang="en-US" dirty="0" smtClean="0"/>
              <a:t>At the Acquirer</a:t>
            </a:r>
          </a:p>
          <a:p>
            <a:pPr lvl="1"/>
            <a:r>
              <a:rPr lang="en-US" dirty="0" smtClean="0"/>
              <a:t>At the Merchant</a:t>
            </a:r>
          </a:p>
        </p:txBody>
      </p:sp>
      <p:sp>
        <p:nvSpPr>
          <p:cNvPr id="5" name="Subtitle 4"/>
          <p:cNvSpPr txBox="1">
            <a:spLocks/>
          </p:cNvSpPr>
          <p:nvPr/>
        </p:nvSpPr>
        <p:spPr>
          <a:xfrm>
            <a:off x="6787297" y="6591902"/>
            <a:ext cx="5428269" cy="289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Copyright © 2013 Accredited Standards Committee X9, Inc. All rights reserved.</a:t>
            </a:r>
            <a:endParaRPr lang="en-US" sz="900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615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4377" y="1"/>
            <a:ext cx="9827623" cy="1071154"/>
          </a:xfrm>
        </p:spPr>
        <p:txBody>
          <a:bodyPr>
            <a:normAutofit/>
          </a:bodyPr>
          <a:lstStyle/>
          <a:p>
            <a:r>
              <a:rPr lang="en-US" sz="4000" dirty="0" smtClean="0"/>
              <a:t>A Simple Payment Processing Workflow</a:t>
            </a:r>
            <a:endParaRPr lang="en-US" sz="4000" dirty="0">
              <a:solidFill>
                <a:srgbClr val="1356A2"/>
              </a:solidFill>
            </a:endParaRPr>
          </a:p>
        </p:txBody>
      </p:sp>
      <p:sp>
        <p:nvSpPr>
          <p:cNvPr id="5" name="Subtitle 4"/>
          <p:cNvSpPr txBox="1">
            <a:spLocks/>
          </p:cNvSpPr>
          <p:nvPr/>
        </p:nvSpPr>
        <p:spPr>
          <a:xfrm>
            <a:off x="6763731" y="6173891"/>
            <a:ext cx="5428269" cy="289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Copyright © 2013 Accredited Standards Committee X9, Inc. All rights reserved.</a:t>
            </a:r>
            <a:endParaRPr lang="en-US" sz="900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84434" y="1105989"/>
            <a:ext cx="3149600" cy="464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4650034" y="1182189"/>
            <a:ext cx="3149600" cy="457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8815634" y="1334589"/>
            <a:ext cx="1016000" cy="426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</a:t>
            </a:r>
          </a:p>
          <a:p>
            <a:pPr algn="ctr"/>
            <a:r>
              <a:rPr lang="en-US" dirty="0" smtClean="0"/>
              <a:t>R</a:t>
            </a:r>
          </a:p>
          <a:p>
            <a:pPr algn="ctr"/>
            <a:r>
              <a:rPr lang="en-US" dirty="0" smtClean="0"/>
              <a:t>O</a:t>
            </a:r>
          </a:p>
          <a:p>
            <a:pPr algn="ctr"/>
            <a:r>
              <a:rPr lang="en-US" dirty="0" smtClean="0"/>
              <a:t>V</a:t>
            </a:r>
          </a:p>
          <a:p>
            <a:pPr algn="ctr"/>
            <a:r>
              <a:rPr lang="en-US" dirty="0" smtClean="0"/>
              <a:t>I</a:t>
            </a:r>
          </a:p>
          <a:p>
            <a:pPr algn="ctr"/>
            <a:r>
              <a:rPr lang="en-US" dirty="0" smtClean="0"/>
              <a:t>D</a:t>
            </a:r>
          </a:p>
          <a:p>
            <a:pPr algn="ctr"/>
            <a:r>
              <a:rPr lang="en-US" dirty="0" smtClean="0"/>
              <a:t>E</a:t>
            </a:r>
          </a:p>
          <a:p>
            <a:pPr algn="ctr"/>
            <a:r>
              <a:rPr lang="en-US" dirty="0" smtClean="0"/>
              <a:t>R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10542834" y="1334589"/>
            <a:ext cx="1016000" cy="426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r>
              <a:rPr lang="en-US" dirty="0" smtClean="0"/>
              <a:t>I</a:t>
            </a:r>
          </a:p>
          <a:p>
            <a:pPr algn="ctr"/>
            <a:r>
              <a:rPr lang="en-US" dirty="0" smtClean="0"/>
              <a:t>S</a:t>
            </a:r>
          </a:p>
          <a:p>
            <a:pPr algn="ctr"/>
            <a:r>
              <a:rPr lang="en-US" dirty="0" smtClean="0"/>
              <a:t>S</a:t>
            </a:r>
          </a:p>
          <a:p>
            <a:pPr algn="ctr"/>
            <a:r>
              <a:rPr lang="en-US" dirty="0" smtClean="0"/>
              <a:t>U</a:t>
            </a:r>
          </a:p>
          <a:p>
            <a:pPr algn="ctr"/>
            <a:r>
              <a:rPr lang="en-US" dirty="0" smtClean="0"/>
              <a:t>E</a:t>
            </a:r>
          </a:p>
          <a:p>
            <a:pPr algn="ctr"/>
            <a:r>
              <a:rPr lang="en-US" dirty="0" smtClean="0"/>
              <a:t>R</a:t>
            </a:r>
          </a:p>
        </p:txBody>
      </p:sp>
      <p:sp>
        <p:nvSpPr>
          <p:cNvPr id="10" name="Rectangle 9"/>
          <p:cNvSpPr/>
          <p:nvPr/>
        </p:nvSpPr>
        <p:spPr>
          <a:xfrm>
            <a:off x="789234" y="1715589"/>
            <a:ext cx="711200" cy="457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400" b="1" spc="5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POS</a:t>
            </a:r>
            <a:endParaRPr lang="en-US" sz="1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89234" y="3239589"/>
            <a:ext cx="711200" cy="457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400" b="1" spc="5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POS</a:t>
            </a:r>
            <a:endParaRPr lang="en-US" sz="1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16434" y="1715589"/>
            <a:ext cx="711200" cy="19812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</a:t>
            </a:r>
          </a:p>
          <a:p>
            <a:pPr algn="ctr"/>
            <a:r>
              <a:rPr lang="en-US" dirty="0" smtClean="0"/>
              <a:t>W</a:t>
            </a:r>
          </a:p>
          <a:p>
            <a:pPr algn="ctr"/>
            <a:r>
              <a:rPr lang="en-US" dirty="0" smtClean="0"/>
              <a:t>I</a:t>
            </a:r>
          </a:p>
          <a:p>
            <a:pPr algn="ctr"/>
            <a:r>
              <a:rPr lang="en-US" dirty="0" smtClean="0"/>
              <a:t>T</a:t>
            </a:r>
          </a:p>
          <a:p>
            <a:pPr algn="ctr"/>
            <a:r>
              <a:rPr lang="en-US" dirty="0" smtClean="0"/>
              <a:t>C</a:t>
            </a:r>
          </a:p>
          <a:p>
            <a:pPr algn="ctr"/>
            <a:r>
              <a:rPr lang="en-US" dirty="0" smtClean="0"/>
              <a:t>H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5158034" y="1715589"/>
            <a:ext cx="2235200" cy="533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Vertical Specific</a:t>
            </a:r>
          </a:p>
          <a:p>
            <a:pPr algn="ctr"/>
            <a:r>
              <a:rPr lang="en-US" dirty="0" smtClean="0"/>
              <a:t>Middleware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5158034" y="2401389"/>
            <a:ext cx="2235200" cy="533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Vertical Specific</a:t>
            </a:r>
          </a:p>
          <a:p>
            <a:pPr algn="ctr"/>
            <a:r>
              <a:rPr lang="en-US" dirty="0" smtClean="0"/>
              <a:t>Middleware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5158034" y="3087189"/>
            <a:ext cx="2235200" cy="533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Vertical Specific</a:t>
            </a:r>
          </a:p>
          <a:p>
            <a:pPr algn="ctr"/>
            <a:r>
              <a:rPr lang="en-US" dirty="0" smtClean="0"/>
              <a:t>Middleware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227566" y="1143000"/>
            <a:ext cx="16091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Merchant</a:t>
            </a:r>
            <a:endParaRPr lang="en-US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5504926" y="1169126"/>
            <a:ext cx="14286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Acquirer</a:t>
            </a:r>
            <a:endParaRPr lang="en-US" sz="2800" dirty="0"/>
          </a:p>
        </p:txBody>
      </p:sp>
      <p:sp>
        <p:nvSpPr>
          <p:cNvPr id="18" name="Can 17"/>
          <p:cNvSpPr/>
          <p:nvPr/>
        </p:nvSpPr>
        <p:spPr>
          <a:xfrm>
            <a:off x="992434" y="4382589"/>
            <a:ext cx="609600" cy="609600"/>
          </a:xfrm>
          <a:prstGeom prst="ca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DB</a:t>
            </a:r>
            <a:endParaRPr lang="en-US" dirty="0"/>
          </a:p>
        </p:txBody>
      </p:sp>
      <p:sp>
        <p:nvSpPr>
          <p:cNvPr id="19" name="Can 18"/>
          <p:cNvSpPr/>
          <p:nvPr/>
        </p:nvSpPr>
        <p:spPr>
          <a:xfrm>
            <a:off x="2516434" y="4382589"/>
            <a:ext cx="609600" cy="609600"/>
          </a:xfrm>
          <a:prstGeom prst="ca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DB</a:t>
            </a:r>
            <a:endParaRPr lang="en-US" dirty="0"/>
          </a:p>
        </p:txBody>
      </p:sp>
      <p:sp>
        <p:nvSpPr>
          <p:cNvPr id="20" name="Can 19"/>
          <p:cNvSpPr/>
          <p:nvPr/>
        </p:nvSpPr>
        <p:spPr>
          <a:xfrm>
            <a:off x="5056434" y="4306389"/>
            <a:ext cx="609600" cy="609600"/>
          </a:xfrm>
          <a:prstGeom prst="ca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DB</a:t>
            </a:r>
            <a:endParaRPr lang="en-US" dirty="0"/>
          </a:p>
        </p:txBody>
      </p:sp>
      <p:cxnSp>
        <p:nvCxnSpPr>
          <p:cNvPr id="21" name="Straight Arrow Connector 20"/>
          <p:cNvCxnSpPr>
            <a:stCxn id="10" idx="3"/>
          </p:cNvCxnSpPr>
          <p:nvPr/>
        </p:nvCxnSpPr>
        <p:spPr>
          <a:xfrm>
            <a:off x="1500434" y="1944189"/>
            <a:ext cx="1016000" cy="381000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1" idx="3"/>
          </p:cNvCxnSpPr>
          <p:nvPr/>
        </p:nvCxnSpPr>
        <p:spPr>
          <a:xfrm flipV="1">
            <a:off x="1500434" y="3087189"/>
            <a:ext cx="1016000" cy="381000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3227634" y="2858589"/>
            <a:ext cx="1930400" cy="495300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7393234" y="3391989"/>
            <a:ext cx="1422400" cy="0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9831634" y="3391989"/>
            <a:ext cx="711200" cy="0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2" idx="2"/>
            <a:endCxn id="18" idx="1"/>
          </p:cNvCxnSpPr>
          <p:nvPr/>
        </p:nvCxnSpPr>
        <p:spPr>
          <a:xfrm flipH="1">
            <a:off x="1297234" y="3696789"/>
            <a:ext cx="1574800" cy="685800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12" idx="2"/>
            <a:endCxn id="19" idx="1"/>
          </p:cNvCxnSpPr>
          <p:nvPr/>
        </p:nvCxnSpPr>
        <p:spPr>
          <a:xfrm flipH="1">
            <a:off x="2821234" y="3696789"/>
            <a:ext cx="50800" cy="685800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5" idx="2"/>
          </p:cNvCxnSpPr>
          <p:nvPr/>
        </p:nvCxnSpPr>
        <p:spPr>
          <a:xfrm flipH="1">
            <a:off x="5361234" y="3620589"/>
            <a:ext cx="914400" cy="762000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9" name="Rounded Rectangle 28"/>
          <p:cNvSpPr/>
          <p:nvPr/>
        </p:nvSpPr>
        <p:spPr>
          <a:xfrm>
            <a:off x="6072434" y="4306389"/>
            <a:ext cx="1524000" cy="6096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Tokenization</a:t>
            </a:r>
          </a:p>
          <a:p>
            <a:pPr algn="ctr"/>
            <a:r>
              <a:rPr lang="en-US" sz="1200" b="1" dirty="0" smtClean="0"/>
              <a:t>Service</a:t>
            </a:r>
            <a:endParaRPr lang="en-US" sz="1200" b="1" dirty="0"/>
          </a:p>
        </p:txBody>
      </p:sp>
      <p:sp>
        <p:nvSpPr>
          <p:cNvPr id="30" name="Rounded Rectangle 29"/>
          <p:cNvSpPr/>
          <p:nvPr/>
        </p:nvSpPr>
        <p:spPr>
          <a:xfrm>
            <a:off x="6936377" y="3291840"/>
            <a:ext cx="443794" cy="30044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TC</a:t>
            </a:r>
            <a:endParaRPr lang="en-US" sz="1200" b="1" dirty="0"/>
          </a:p>
        </p:txBody>
      </p:sp>
      <p:cxnSp>
        <p:nvCxnSpPr>
          <p:cNvPr id="31" name="Straight Arrow Connector 30"/>
          <p:cNvCxnSpPr/>
          <p:nvPr/>
        </p:nvCxnSpPr>
        <p:spPr>
          <a:xfrm flipH="1">
            <a:off x="6885235" y="3644537"/>
            <a:ext cx="220959" cy="661852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2" name="Snip Same Side Corner Rectangle 31"/>
          <p:cNvSpPr/>
          <p:nvPr/>
        </p:nvSpPr>
        <p:spPr>
          <a:xfrm>
            <a:off x="789234" y="2248989"/>
            <a:ext cx="812800" cy="304800"/>
          </a:xfrm>
          <a:prstGeom prst="snip2Same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Token</a:t>
            </a:r>
            <a:endParaRPr lang="en-US" dirty="0"/>
          </a:p>
        </p:txBody>
      </p:sp>
      <p:sp>
        <p:nvSpPr>
          <p:cNvPr id="33" name="Snip Same Side Corner Rectangle 32"/>
          <p:cNvSpPr/>
          <p:nvPr/>
        </p:nvSpPr>
        <p:spPr>
          <a:xfrm>
            <a:off x="4954834" y="4915989"/>
            <a:ext cx="812800" cy="304800"/>
          </a:xfrm>
          <a:prstGeom prst="snip2Same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Token</a:t>
            </a:r>
            <a:endParaRPr lang="en-US" dirty="0"/>
          </a:p>
        </p:txBody>
      </p:sp>
      <p:sp>
        <p:nvSpPr>
          <p:cNvPr id="34" name="Snip Same Side Corner Rectangle 33"/>
          <p:cNvSpPr/>
          <p:nvPr/>
        </p:nvSpPr>
        <p:spPr>
          <a:xfrm>
            <a:off x="2414834" y="4992189"/>
            <a:ext cx="812800" cy="304800"/>
          </a:xfrm>
          <a:prstGeom prst="snip2Same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Token</a:t>
            </a:r>
            <a:endParaRPr lang="en-US" dirty="0"/>
          </a:p>
        </p:txBody>
      </p:sp>
      <p:sp>
        <p:nvSpPr>
          <p:cNvPr id="35" name="Snip Same Side Corner Rectangle 34"/>
          <p:cNvSpPr/>
          <p:nvPr/>
        </p:nvSpPr>
        <p:spPr>
          <a:xfrm>
            <a:off x="890834" y="4992189"/>
            <a:ext cx="812800" cy="304800"/>
          </a:xfrm>
          <a:prstGeom prst="snip2Same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Token</a:t>
            </a:r>
            <a:endParaRPr lang="en-US" dirty="0"/>
          </a:p>
        </p:txBody>
      </p:sp>
      <p:sp>
        <p:nvSpPr>
          <p:cNvPr id="36" name="Snip Same Side Corner Rectangle 35"/>
          <p:cNvSpPr/>
          <p:nvPr/>
        </p:nvSpPr>
        <p:spPr>
          <a:xfrm>
            <a:off x="3735634" y="3239589"/>
            <a:ext cx="812800" cy="304800"/>
          </a:xfrm>
          <a:prstGeom prst="snip2Same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Token</a:t>
            </a:r>
            <a:endParaRPr lang="en-US" dirty="0"/>
          </a:p>
        </p:txBody>
      </p:sp>
      <p:sp>
        <p:nvSpPr>
          <p:cNvPr id="37" name="Snip Same Side Corner Rectangle 36"/>
          <p:cNvSpPr/>
          <p:nvPr/>
        </p:nvSpPr>
        <p:spPr>
          <a:xfrm>
            <a:off x="789234" y="3772989"/>
            <a:ext cx="812800" cy="304800"/>
          </a:xfrm>
          <a:prstGeom prst="snip2Same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Token</a:t>
            </a:r>
            <a:endParaRPr lang="en-US" dirty="0"/>
          </a:p>
        </p:txBody>
      </p:sp>
      <p:sp>
        <p:nvSpPr>
          <p:cNvPr id="38" name="Snip Same Side Corner Rectangle 37"/>
          <p:cNvSpPr/>
          <p:nvPr/>
        </p:nvSpPr>
        <p:spPr>
          <a:xfrm>
            <a:off x="7033279" y="3962400"/>
            <a:ext cx="812800" cy="304800"/>
          </a:xfrm>
          <a:prstGeom prst="snip2Same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Token</a:t>
            </a:r>
            <a:endParaRPr lang="en-US" dirty="0"/>
          </a:p>
        </p:txBody>
      </p:sp>
      <p:pic>
        <p:nvPicPr>
          <p:cNvPr id="11266" name="Picture 2" descr="https://encrypted-tbn2.gstatic.com/images?q=tbn:ANd9GcTJe3ra10e9orgmP-BJ7BEG8Pt_2yp-Qb1vyb2fXCaesln4wf421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97775" y="1953623"/>
            <a:ext cx="383721" cy="383721"/>
          </a:xfrm>
          <a:prstGeom prst="rect">
            <a:avLst/>
          </a:prstGeom>
          <a:noFill/>
        </p:spPr>
      </p:pic>
      <p:pic>
        <p:nvPicPr>
          <p:cNvPr id="39" name="Picture 2" descr="https://encrypted-tbn2.gstatic.com/images?q=tbn:ANd9GcTJe3ra10e9orgmP-BJ7BEG8Pt_2yp-Qb1vyb2fXCaesln4wf421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845672" y="3098800"/>
            <a:ext cx="383721" cy="383721"/>
          </a:xfrm>
          <a:prstGeom prst="rect">
            <a:avLst/>
          </a:prstGeom>
          <a:noFill/>
        </p:spPr>
      </p:pic>
      <p:pic>
        <p:nvPicPr>
          <p:cNvPr id="40" name="Picture 2" descr="https://encrypted-tbn2.gstatic.com/images?q=tbn:ANd9GcTJe3ra10e9orgmP-BJ7BEG8Pt_2yp-Qb1vyb2fXCaesln4wf421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961855" y="2785292"/>
            <a:ext cx="383721" cy="3837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56150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0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/>
      <p:bldP spid="17" grpId="0"/>
      <p:bldP spid="18" grpId="0" animBg="1"/>
      <p:bldP spid="19" grpId="0" animBg="1"/>
      <p:bldP spid="20" grpId="0" animBg="1"/>
      <p:bldP spid="29" grpId="0" animBg="1"/>
      <p:bldP spid="30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1409</Words>
  <Application>Microsoft Office PowerPoint</Application>
  <PresentationFormat>Custom</PresentationFormat>
  <Paragraphs>223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11</vt:i4>
      </vt:variant>
      <vt:variant>
        <vt:lpstr>Slide Titles</vt:lpstr>
      </vt:variant>
      <vt:variant>
        <vt:i4>20</vt:i4>
      </vt:variant>
    </vt:vector>
  </HeadingPairs>
  <TitlesOfParts>
    <vt:vector size="31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10_Office Theme</vt:lpstr>
      <vt:lpstr>ANSI X9.119</vt:lpstr>
      <vt:lpstr>Agenda</vt:lpstr>
      <vt:lpstr>What is X9 and X9 F1, F4 and F6?</vt:lpstr>
      <vt:lpstr>X9.119</vt:lpstr>
      <vt:lpstr>Definition of a Token</vt:lpstr>
      <vt:lpstr>Examples of Tokens</vt:lpstr>
      <vt:lpstr>Token Utility</vt:lpstr>
      <vt:lpstr>Tokenization Use-Cases</vt:lpstr>
      <vt:lpstr>A Simple Payment Processing Workflow</vt:lpstr>
      <vt:lpstr>Questions for You, Our Audience</vt:lpstr>
      <vt:lpstr>Encryption vs Tokenization</vt:lpstr>
      <vt:lpstr>     The Tokenization Model</vt:lpstr>
      <vt:lpstr>            Generic Attacks</vt:lpstr>
      <vt:lpstr>Broad Security Requirements</vt:lpstr>
      <vt:lpstr>Secure Isolation of the Tokenization System</vt:lpstr>
      <vt:lpstr>   Levels of Isolation</vt:lpstr>
      <vt:lpstr>The Hardware Question</vt:lpstr>
      <vt:lpstr>A Call for Help</vt:lpstr>
      <vt:lpstr>Questions?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x9</dc:title>
  <dc:creator>Dan Dingus</dc:creator>
  <cp:lastModifiedBy>Janet</cp:lastModifiedBy>
  <cp:revision>36</cp:revision>
  <dcterms:created xsi:type="dcterms:W3CDTF">2014-01-02T15:42:30Z</dcterms:created>
  <dcterms:modified xsi:type="dcterms:W3CDTF">2014-01-22T14:14:53Z</dcterms:modified>
</cp:coreProperties>
</file>